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8" r:id="rId1"/>
  </p:sldMasterIdLst>
  <p:notesMasterIdLst>
    <p:notesMasterId r:id="rId28"/>
  </p:notesMasterIdLst>
  <p:sldIdLst>
    <p:sldId id="256" r:id="rId2"/>
    <p:sldId id="263" r:id="rId3"/>
    <p:sldId id="267" r:id="rId4"/>
    <p:sldId id="259" r:id="rId5"/>
    <p:sldId id="289" r:id="rId6"/>
    <p:sldId id="300" r:id="rId7"/>
    <p:sldId id="301" r:id="rId8"/>
    <p:sldId id="287" r:id="rId9"/>
    <p:sldId id="311" r:id="rId10"/>
    <p:sldId id="312" r:id="rId11"/>
    <p:sldId id="288" r:id="rId12"/>
    <p:sldId id="295" r:id="rId13"/>
    <p:sldId id="296" r:id="rId14"/>
    <p:sldId id="302" r:id="rId15"/>
    <p:sldId id="297" r:id="rId16"/>
    <p:sldId id="303" r:id="rId17"/>
    <p:sldId id="298" r:id="rId18"/>
    <p:sldId id="309" r:id="rId19"/>
    <p:sldId id="313" r:id="rId20"/>
    <p:sldId id="310" r:id="rId21"/>
    <p:sldId id="304" r:id="rId22"/>
    <p:sldId id="305" r:id="rId23"/>
    <p:sldId id="306" r:id="rId24"/>
    <p:sldId id="307" r:id="rId25"/>
    <p:sldId id="308" r:id="rId26"/>
    <p:sldId id="275" r:id="rId27"/>
  </p:sldIdLst>
  <p:sldSz cx="18288000" cy="10287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HK Grotesk Light" panose="020B0604020202020204" charset="0"/>
      <p:regular r:id="rId35"/>
    </p:embeddedFont>
    <p:embeddedFont>
      <p:font typeface="HK Grotesk Medium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account" initials="Ma" lastIdx="0" clrIdx="0">
    <p:extLst>
      <p:ext uri="{19B8F6BF-5375-455C-9EA6-DF929625EA0E}">
        <p15:presenceInfo xmlns:p15="http://schemas.microsoft.com/office/powerpoint/2012/main" userId="1ea96f08ab1bf8a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3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265" autoAdjust="0"/>
    <p:restoredTop sz="94622" autoAdjust="0"/>
  </p:normalViewPr>
  <p:slideViewPr>
    <p:cSldViewPr>
      <p:cViewPr>
        <p:scale>
          <a:sx n="33" d="100"/>
          <a:sy n="33" d="100"/>
        </p:scale>
        <p:origin x="1373" y="77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5A3BC7-C272-4E4F-B253-DB9325596F52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56EE5-D000-45B7-BB6B-1135D7EEA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17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56EE5-D000-45B7-BB6B-1135D7EEA8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34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56EE5-D000-45B7-BB6B-1135D7EEA87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249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56EE5-D000-45B7-BB6B-1135D7EEA8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288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56EE5-D000-45B7-BB6B-1135D7EEA87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22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56EE5-D000-45B7-BB6B-1135D7EEA8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68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56EE5-D000-45B7-BB6B-1135D7EEA8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456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56EE5-D000-45B7-BB6B-1135D7EEA8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811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56EE5-D000-45B7-BB6B-1135D7EEA8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324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56EE5-D000-45B7-BB6B-1135D7EEA8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776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56EE5-D000-45B7-BB6B-1135D7EEA87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63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90523-1B3A-4E41-9600-A20CA6D4C114}" type="datetime1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37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8E011-B25A-4B7D-803B-A1BEA53D5010}" type="datetime1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62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2CC75-D980-4251-A00B-A811E28D6EA5}" type="datetime1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75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528E-4E4E-4A41-A30C-AD42FDDD04A5}" type="datetime1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444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A287E-96D8-4E6F-B3BD-9CA00E76EF9B}" type="datetime1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583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CE1D-258A-40A3-BCF9-1241E8FC7A4D}" type="datetime1">
              <a:rPr lang="en-US" smtClean="0"/>
              <a:t>8/18/2022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45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451B8-BF0D-4238-8753-12E378EE4022}" type="datetime1">
              <a:rPr lang="en-US" smtClean="0"/>
              <a:t>8/18/2022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206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F89E0-7EE8-400A-8493-E4E3B8C83DFE}" type="datetime1">
              <a:rPr lang="en-US" smtClean="0"/>
              <a:t>8/18/2022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7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2BE3-A98F-4A00-9F27-E10AF6D2221F}" type="datetime1">
              <a:rPr lang="en-US" smtClean="0"/>
              <a:t>8/18/2022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85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AE578-7223-4289-88F2-4A2AE52EC724}" type="datetime1">
              <a:rPr lang="en-US" smtClean="0"/>
              <a:t>8/18/2022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299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20C83-E9C4-464D-9249-31180B05A039}" type="datetime1">
              <a:rPr lang="en-US" smtClean="0"/>
              <a:t>8/18/2022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93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52C67-1A83-476D-8EE8-F3C8608B3F33}" type="datetime1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06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gif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782929"/>
            <a:ext cx="664844" cy="664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8926293"/>
            <a:ext cx="664844" cy="664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782929"/>
            <a:ext cx="664844" cy="6640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8926293"/>
            <a:ext cx="664844" cy="66401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124200" y="1440166"/>
            <a:ext cx="11568877" cy="7080248"/>
            <a:chOff x="2086158" y="-469085"/>
            <a:chExt cx="15425167" cy="9440330"/>
          </a:xfrm>
        </p:grpSpPr>
        <p:sp>
          <p:nvSpPr>
            <p:cNvPr id="7" name="TextBox 7"/>
            <p:cNvSpPr txBox="1"/>
            <p:nvPr/>
          </p:nvSpPr>
          <p:spPr>
            <a:xfrm>
              <a:off x="4242207" y="-469085"/>
              <a:ext cx="11480798" cy="24622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6000" b="1" dirty="0">
                  <a:solidFill>
                    <a:schemeClr val="bg1">
                      <a:lumMod val="65000"/>
                    </a:schemeClr>
                  </a:solidFill>
                </a:rPr>
                <a:t>TASK MANAGEMENT SYSTEM</a:t>
              </a:r>
              <a:endParaRPr lang="en-US" sz="6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785891" y="5720868"/>
              <a:ext cx="8393431" cy="32503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 b="1" u="sng" dirty="0">
                  <a:solidFill>
                    <a:srgbClr val="BBBBBB"/>
                  </a:solidFill>
                  <a:latin typeface="HK Grotesk Light"/>
                </a:rPr>
                <a:t>PRESENTED BY:</a:t>
              </a:r>
            </a:p>
            <a:p>
              <a:pPr algn="ctr">
                <a:lnSpc>
                  <a:spcPts val="3840"/>
                </a:lnSpc>
              </a:pPr>
              <a:r>
                <a:rPr lang="en-US" sz="3200" dirty="0">
                  <a:solidFill>
                    <a:srgbClr val="BBBBBB"/>
                  </a:solidFill>
                  <a:latin typeface="HK Grotesk Light"/>
                </a:rPr>
                <a:t>ABHAYA MANI PAUDEL</a:t>
              </a:r>
            </a:p>
            <a:p>
              <a:pPr algn="ctr">
                <a:lnSpc>
                  <a:spcPts val="3840"/>
                </a:lnSpc>
              </a:pPr>
              <a:r>
                <a:rPr lang="en-US" sz="3200" dirty="0">
                  <a:solidFill>
                    <a:srgbClr val="BBBBBB"/>
                  </a:solidFill>
                  <a:latin typeface="HK Grotesk Light"/>
                </a:rPr>
                <a:t>JEEVIKA SHAKYA</a:t>
              </a:r>
            </a:p>
            <a:p>
              <a:pPr algn="ctr">
                <a:lnSpc>
                  <a:spcPts val="3840"/>
                </a:lnSpc>
              </a:pPr>
              <a:r>
                <a:rPr lang="en-US" sz="3200" dirty="0">
                  <a:solidFill>
                    <a:srgbClr val="BBBBBB"/>
                  </a:solidFill>
                  <a:latin typeface="HK Grotesk Light"/>
                </a:rPr>
                <a:t>KAMAL PANDIT</a:t>
              </a:r>
            </a:p>
            <a:p>
              <a:pPr algn="ctr">
                <a:lnSpc>
                  <a:spcPts val="3840"/>
                </a:lnSpc>
              </a:pPr>
              <a:r>
                <a:rPr lang="en-US" sz="3200" dirty="0">
                  <a:solidFill>
                    <a:srgbClr val="BBBBBB"/>
                  </a:solidFill>
                  <a:latin typeface="HK Grotesk Light"/>
                </a:rPr>
                <a:t>SACHI KAMAT</a:t>
              </a:r>
            </a:p>
          </p:txBody>
        </p: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086158" y="3452694"/>
              <a:ext cx="15425167" cy="811685"/>
            </a:xfrm>
            <a:prstGeom prst="rect">
              <a:avLst/>
            </a:prstGeom>
          </p:spPr>
        </p:pic>
        <p:grpSp>
          <p:nvGrpSpPr>
            <p:cNvPr id="10" name="Group 10"/>
            <p:cNvGrpSpPr/>
            <p:nvPr/>
          </p:nvGrpSpPr>
          <p:grpSpPr>
            <a:xfrm>
              <a:off x="2372181" y="3788053"/>
              <a:ext cx="14853125" cy="144608"/>
              <a:chOff x="7418657" y="-2912581"/>
              <a:chExt cx="49620430" cy="4831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7418657" y="-2912581"/>
                <a:ext cx="49620430" cy="483100"/>
              </a:xfrm>
              <a:custGeom>
                <a:avLst/>
                <a:gdLst/>
                <a:ahLst/>
                <a:cxnLst/>
                <a:rect l="l" t="t" r="r" b="b"/>
                <a:pathLst>
                  <a:path w="26615904" h="505460">
                    <a:moveTo>
                      <a:pt x="252730" y="0"/>
                    </a:moveTo>
                    <a:lnTo>
                      <a:pt x="26363175" y="0"/>
                    </a:lnTo>
                    <a:cubicBezTo>
                      <a:pt x="26502875" y="0"/>
                      <a:pt x="26615904" y="113030"/>
                      <a:pt x="26615904" y="252730"/>
                    </a:cubicBezTo>
                    <a:cubicBezTo>
                      <a:pt x="26615904" y="392430"/>
                      <a:pt x="26502875" y="505460"/>
                      <a:pt x="26363175" y="505460"/>
                    </a:cubicBezTo>
                    <a:lnTo>
                      <a:pt x="252730" y="505460"/>
                    </a:lnTo>
                    <a:cubicBezTo>
                      <a:pt x="113030" y="505460"/>
                      <a:pt x="0" y="392430"/>
                      <a:pt x="0" y="252730"/>
                    </a:cubicBezTo>
                    <a:cubicBezTo>
                      <a:pt x="0" y="113030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419F65"/>
              </a:solidFill>
            </p:spPr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6278" y="782929"/>
            <a:ext cx="664844" cy="664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6278" y="8926293"/>
            <a:ext cx="664844" cy="664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26878" y="782929"/>
            <a:ext cx="664844" cy="6640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26878" y="8926293"/>
            <a:ext cx="664844" cy="66401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5400000">
            <a:off x="6041286" y="4980607"/>
            <a:ext cx="6205430" cy="325785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-5400000">
            <a:off x="6154924" y="5085336"/>
            <a:ext cx="5978152" cy="116328"/>
            <a:chOff x="0" y="0"/>
            <a:chExt cx="26628604" cy="518160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26615904" cy="505460"/>
            </a:xfrm>
            <a:custGeom>
              <a:avLst/>
              <a:gdLst/>
              <a:ahLst/>
              <a:cxnLst/>
              <a:rect l="l" t="t" r="r" b="b"/>
              <a:pathLst>
                <a:path w="26615904" h="505460">
                  <a:moveTo>
                    <a:pt x="252730" y="0"/>
                  </a:moveTo>
                  <a:lnTo>
                    <a:pt x="26363175" y="0"/>
                  </a:lnTo>
                  <a:cubicBezTo>
                    <a:pt x="26502875" y="0"/>
                    <a:pt x="26615904" y="113030"/>
                    <a:pt x="26615904" y="252730"/>
                  </a:cubicBezTo>
                  <a:cubicBezTo>
                    <a:pt x="26615904" y="392430"/>
                    <a:pt x="26502875" y="505460"/>
                    <a:pt x="26363175" y="505460"/>
                  </a:cubicBezTo>
                  <a:lnTo>
                    <a:pt x="252730" y="505460"/>
                  </a:lnTo>
                  <a:cubicBezTo>
                    <a:pt x="113030" y="505460"/>
                    <a:pt x="0" y="392430"/>
                    <a:pt x="0" y="252730"/>
                  </a:cubicBezTo>
                  <a:cubicBezTo>
                    <a:pt x="0" y="113030"/>
                    <a:pt x="113030" y="0"/>
                    <a:pt x="252730" y="0"/>
                  </a:cubicBezTo>
                  <a:close/>
                </a:path>
              </a:pathLst>
            </a:custGeom>
            <a:solidFill>
              <a:srgbClr val="419F65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9906000" y="3770232"/>
            <a:ext cx="6816233" cy="3997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457200" algn="ctr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</a:rPr>
              <a:t>The system is quite dependable in terms of the results it displays, i.e. there is no bogus data.</a:t>
            </a:r>
          </a:p>
          <a:p>
            <a:pPr marL="457200" lvl="0" indent="-457200" algn="ctr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</a:rPr>
              <a:t>Because it can be used on big datasets, the system is scalable.</a:t>
            </a:r>
          </a:p>
          <a:p>
            <a:pPr marL="457200" lvl="0" indent="-457200" algn="ctr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</a:rPr>
              <a:t>Our system is versatile in that it may be applied to a variety of scenarios. It isn't restricted to satellite photos as an input. </a:t>
            </a:r>
          </a:p>
          <a:p>
            <a:pPr marL="457200" indent="-457200" algn="ctr">
              <a:lnSpc>
                <a:spcPts val="462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>
                  <a:lumMod val="65000"/>
                </a:schemeClr>
              </a:solidFill>
              <a:latin typeface="HK Grotesk Light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86061" y="4133761"/>
            <a:ext cx="8795028" cy="327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sz="6100" dirty="0">
                <a:solidFill>
                  <a:schemeClr val="bg1"/>
                </a:solidFill>
                <a:latin typeface="HK Grotesk Medium"/>
              </a:rPr>
              <a:t>NON-FUNCTIONAL REQUIREMENTS</a:t>
            </a:r>
          </a:p>
          <a:p>
            <a:pPr algn="ctr">
              <a:lnSpc>
                <a:spcPts val="8540"/>
              </a:lnSpc>
            </a:pPr>
            <a:endParaRPr lang="en-US" sz="6100" dirty="0">
              <a:solidFill>
                <a:schemeClr val="bg1"/>
              </a:solidFill>
              <a:latin typeface="HK Grotesk Medium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3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5400000">
            <a:off x="5842602" y="4781921"/>
            <a:ext cx="6582982" cy="345606"/>
          </a:xfrm>
          <a:prstGeom prst="rect">
            <a:avLst/>
          </a:prstGeom>
        </p:spPr>
      </p:pic>
      <p:grpSp>
        <p:nvGrpSpPr>
          <p:cNvPr id="14" name="Group 7"/>
          <p:cNvGrpSpPr/>
          <p:nvPr/>
        </p:nvGrpSpPr>
        <p:grpSpPr>
          <a:xfrm rot="-5400000">
            <a:off x="5973775" y="4904186"/>
            <a:ext cx="6341876" cy="114903"/>
            <a:chOff x="0" y="0"/>
            <a:chExt cx="26628604" cy="518160"/>
          </a:xfrm>
        </p:grpSpPr>
        <p:sp>
          <p:nvSpPr>
            <p:cNvPr id="15" name="Freeform 8"/>
            <p:cNvSpPr/>
            <p:nvPr/>
          </p:nvSpPr>
          <p:spPr>
            <a:xfrm>
              <a:off x="6350" y="6350"/>
              <a:ext cx="26615904" cy="505460"/>
            </a:xfrm>
            <a:custGeom>
              <a:avLst/>
              <a:gdLst/>
              <a:ahLst/>
              <a:cxnLst/>
              <a:rect l="l" t="t" r="r" b="b"/>
              <a:pathLst>
                <a:path w="26615904" h="505460">
                  <a:moveTo>
                    <a:pt x="252730" y="0"/>
                  </a:moveTo>
                  <a:lnTo>
                    <a:pt x="26363175" y="0"/>
                  </a:lnTo>
                  <a:cubicBezTo>
                    <a:pt x="26502875" y="0"/>
                    <a:pt x="26615904" y="113030"/>
                    <a:pt x="26615904" y="252730"/>
                  </a:cubicBezTo>
                  <a:cubicBezTo>
                    <a:pt x="26615904" y="392430"/>
                    <a:pt x="26502875" y="505460"/>
                    <a:pt x="26363175" y="505460"/>
                  </a:cubicBezTo>
                  <a:lnTo>
                    <a:pt x="252730" y="505460"/>
                  </a:lnTo>
                  <a:cubicBezTo>
                    <a:pt x="113030" y="505460"/>
                    <a:pt x="0" y="392430"/>
                    <a:pt x="0" y="252730"/>
                  </a:cubicBezTo>
                  <a:cubicBezTo>
                    <a:pt x="0" y="113030"/>
                    <a:pt x="113030" y="0"/>
                    <a:pt x="252730" y="0"/>
                  </a:cubicBezTo>
                  <a:close/>
                </a:path>
              </a:pathLst>
            </a:custGeom>
            <a:solidFill>
              <a:srgbClr val="419F65"/>
            </a:solidFill>
          </p:spPr>
        </p:sp>
      </p:grpSp>
      <p:grpSp>
        <p:nvGrpSpPr>
          <p:cNvPr id="16" name="Group 7"/>
          <p:cNvGrpSpPr/>
          <p:nvPr/>
        </p:nvGrpSpPr>
        <p:grpSpPr>
          <a:xfrm rot="-5400000">
            <a:off x="5973777" y="4904186"/>
            <a:ext cx="6341876" cy="114903"/>
            <a:chOff x="0" y="0"/>
            <a:chExt cx="26628604" cy="518160"/>
          </a:xfrm>
        </p:grpSpPr>
        <p:sp>
          <p:nvSpPr>
            <p:cNvPr id="17" name="Freeform 8"/>
            <p:cNvSpPr/>
            <p:nvPr/>
          </p:nvSpPr>
          <p:spPr>
            <a:xfrm>
              <a:off x="6350" y="6350"/>
              <a:ext cx="26615904" cy="505460"/>
            </a:xfrm>
            <a:custGeom>
              <a:avLst/>
              <a:gdLst/>
              <a:ahLst/>
              <a:cxnLst/>
              <a:rect l="l" t="t" r="r" b="b"/>
              <a:pathLst>
                <a:path w="26615904" h="505460">
                  <a:moveTo>
                    <a:pt x="252730" y="0"/>
                  </a:moveTo>
                  <a:lnTo>
                    <a:pt x="26363175" y="0"/>
                  </a:lnTo>
                  <a:cubicBezTo>
                    <a:pt x="26502875" y="0"/>
                    <a:pt x="26615904" y="113030"/>
                    <a:pt x="26615904" y="252730"/>
                  </a:cubicBezTo>
                  <a:cubicBezTo>
                    <a:pt x="26615904" y="392430"/>
                    <a:pt x="26502875" y="505460"/>
                    <a:pt x="26363175" y="505460"/>
                  </a:cubicBezTo>
                  <a:lnTo>
                    <a:pt x="252730" y="505460"/>
                  </a:lnTo>
                  <a:cubicBezTo>
                    <a:pt x="113030" y="505460"/>
                    <a:pt x="0" y="392430"/>
                    <a:pt x="0" y="252730"/>
                  </a:cubicBezTo>
                  <a:cubicBezTo>
                    <a:pt x="0" y="113030"/>
                    <a:pt x="113030" y="0"/>
                    <a:pt x="252730" y="0"/>
                  </a:cubicBezTo>
                  <a:close/>
                </a:path>
              </a:pathLst>
            </a:custGeom>
            <a:solidFill>
              <a:srgbClr val="419F65"/>
            </a:solidFill>
          </p:spPr>
        </p:sp>
      </p:grpSp>
    </p:spTree>
    <p:extLst>
      <p:ext uri="{BB962C8B-B14F-4D97-AF65-F5344CB8AC3E}">
        <p14:creationId xmlns:p14="http://schemas.microsoft.com/office/powerpoint/2010/main" val="3598314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782929"/>
            <a:ext cx="664844" cy="664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8926293"/>
            <a:ext cx="664844" cy="664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782929"/>
            <a:ext cx="664844" cy="6640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8926293"/>
            <a:ext cx="664844" cy="66401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5638800" y="1460461"/>
            <a:ext cx="6628360" cy="1364700"/>
            <a:chOff x="556019" y="543474"/>
            <a:chExt cx="8837812" cy="1819599"/>
          </a:xfrm>
        </p:grpSpPr>
        <p:sp>
          <p:nvSpPr>
            <p:cNvPr id="7" name="TextBox 7"/>
            <p:cNvSpPr txBox="1"/>
            <p:nvPr/>
          </p:nvSpPr>
          <p:spPr>
            <a:xfrm>
              <a:off x="725804" y="543474"/>
              <a:ext cx="8668027" cy="1243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300"/>
                </a:lnSpc>
              </a:pPr>
              <a:r>
                <a:rPr lang="en-US" sz="6000" dirty="0">
                  <a:solidFill>
                    <a:srgbClr val="BBBBBB"/>
                  </a:solidFill>
                  <a:latin typeface="HK Grotesk Medium"/>
                </a:rPr>
                <a:t>METHODOLOGY</a:t>
              </a:r>
            </a:p>
          </p:txBody>
        </p: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10800000">
              <a:off x="556019" y="1928693"/>
              <a:ext cx="8273908" cy="434380"/>
            </a:xfrm>
            <a:prstGeom prst="rect">
              <a:avLst/>
            </a:prstGeom>
          </p:spPr>
        </p:pic>
        <p:grpSp>
          <p:nvGrpSpPr>
            <p:cNvPr id="10" name="Group 10"/>
            <p:cNvGrpSpPr/>
            <p:nvPr/>
          </p:nvGrpSpPr>
          <p:grpSpPr>
            <a:xfrm>
              <a:off x="709418" y="2070225"/>
              <a:ext cx="7967108" cy="151303"/>
              <a:chOff x="1863790" y="-8651400"/>
              <a:chExt cx="26615933" cy="505465"/>
            </a:xfrm>
          </p:grpSpPr>
          <p:sp>
            <p:nvSpPr>
              <p:cNvPr id="11" name="Freeform 11"/>
              <p:cNvSpPr/>
              <p:nvPr/>
            </p:nvSpPr>
            <p:spPr>
              <a:xfrm rot="10800000">
                <a:off x="1863790" y="-8651400"/>
                <a:ext cx="26615933" cy="505465"/>
              </a:xfrm>
              <a:custGeom>
                <a:avLst/>
                <a:gdLst/>
                <a:ahLst/>
                <a:cxnLst/>
                <a:rect l="l" t="t" r="r" b="b"/>
                <a:pathLst>
                  <a:path w="26615904" h="505460">
                    <a:moveTo>
                      <a:pt x="252730" y="0"/>
                    </a:moveTo>
                    <a:lnTo>
                      <a:pt x="26363175" y="0"/>
                    </a:lnTo>
                    <a:cubicBezTo>
                      <a:pt x="26502875" y="0"/>
                      <a:pt x="26615904" y="113030"/>
                      <a:pt x="26615904" y="252730"/>
                    </a:cubicBezTo>
                    <a:cubicBezTo>
                      <a:pt x="26615904" y="392430"/>
                      <a:pt x="26502875" y="505460"/>
                      <a:pt x="26363175" y="505460"/>
                    </a:cubicBezTo>
                    <a:lnTo>
                      <a:pt x="252730" y="505460"/>
                    </a:lnTo>
                    <a:cubicBezTo>
                      <a:pt x="113030" y="505460"/>
                      <a:pt x="0" y="392430"/>
                      <a:pt x="0" y="252730"/>
                    </a:cubicBezTo>
                    <a:cubicBezTo>
                      <a:pt x="0" y="113030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419F65"/>
              </a:solidFill>
            </p:spPr>
          </p:sp>
        </p:grp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255" y="3789015"/>
            <a:ext cx="5670507" cy="5867400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66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782929"/>
            <a:ext cx="664844" cy="664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8926293"/>
            <a:ext cx="664844" cy="664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782929"/>
            <a:ext cx="664844" cy="6640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8926293"/>
            <a:ext cx="664844" cy="66401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389781" y="1460461"/>
            <a:ext cx="13660836" cy="1402324"/>
            <a:chOff x="725804" y="543474"/>
            <a:chExt cx="9053761" cy="1869763"/>
          </a:xfrm>
        </p:grpSpPr>
        <p:sp>
          <p:nvSpPr>
            <p:cNvPr id="7" name="TextBox 7"/>
            <p:cNvSpPr txBox="1"/>
            <p:nvPr/>
          </p:nvSpPr>
          <p:spPr>
            <a:xfrm>
              <a:off x="725804" y="543474"/>
              <a:ext cx="8668027" cy="1231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1143000" indent="-1143000">
                <a:buFont typeface="Arial" panose="020B0604020202020204" pitchFamily="34" charset="0"/>
                <a:buChar char="•"/>
              </a:pPr>
              <a:r>
                <a:rPr lang="en-US" sz="6000" dirty="0">
                  <a:solidFill>
                    <a:schemeClr val="bg1">
                      <a:lumMod val="65000"/>
                    </a:schemeClr>
                  </a:solidFill>
                  <a:latin typeface="HK Grotesk Light" panose="020B0604020202020204" charset="0"/>
                </a:rPr>
                <a:t>Takes a satellite image as an input</a:t>
              </a:r>
            </a:p>
          </p:txBody>
        </p: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10800000">
              <a:off x="1313545" y="1968772"/>
              <a:ext cx="8466020" cy="444465"/>
            </a:xfrm>
            <a:prstGeom prst="rect">
              <a:avLst/>
            </a:prstGeom>
          </p:spPr>
        </p:pic>
        <p:grpSp>
          <p:nvGrpSpPr>
            <p:cNvPr id="10" name="Group 10"/>
            <p:cNvGrpSpPr/>
            <p:nvPr/>
          </p:nvGrpSpPr>
          <p:grpSpPr>
            <a:xfrm>
              <a:off x="1498448" y="2091789"/>
              <a:ext cx="7967108" cy="151303"/>
              <a:chOff x="4499724" y="-8579360"/>
              <a:chExt cx="26615933" cy="505465"/>
            </a:xfrm>
          </p:grpSpPr>
          <p:sp>
            <p:nvSpPr>
              <p:cNvPr id="11" name="Freeform 11"/>
              <p:cNvSpPr/>
              <p:nvPr/>
            </p:nvSpPr>
            <p:spPr>
              <a:xfrm rot="10800000">
                <a:off x="4499724" y="-8579360"/>
                <a:ext cx="26615933" cy="505465"/>
              </a:xfrm>
              <a:custGeom>
                <a:avLst/>
                <a:gdLst/>
                <a:ahLst/>
                <a:cxnLst/>
                <a:rect l="l" t="t" r="r" b="b"/>
                <a:pathLst>
                  <a:path w="26615904" h="505460">
                    <a:moveTo>
                      <a:pt x="252730" y="0"/>
                    </a:moveTo>
                    <a:lnTo>
                      <a:pt x="26363175" y="0"/>
                    </a:lnTo>
                    <a:cubicBezTo>
                      <a:pt x="26502875" y="0"/>
                      <a:pt x="26615904" y="113030"/>
                      <a:pt x="26615904" y="252730"/>
                    </a:cubicBezTo>
                    <a:cubicBezTo>
                      <a:pt x="26615904" y="392430"/>
                      <a:pt x="26502875" y="505460"/>
                      <a:pt x="26363175" y="505460"/>
                    </a:cubicBezTo>
                    <a:lnTo>
                      <a:pt x="252730" y="505460"/>
                    </a:lnTo>
                    <a:cubicBezTo>
                      <a:pt x="113030" y="505460"/>
                      <a:pt x="0" y="392430"/>
                      <a:pt x="0" y="252730"/>
                    </a:cubicBezTo>
                    <a:cubicBezTo>
                      <a:pt x="0" y="113030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419F65"/>
              </a:solidFill>
            </p:spPr>
          </p:sp>
        </p:grp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4" name="Picture 2" descr="How to Interpret a Satellite Image: Five Tips and Strategies">
            <a:extLst>
              <a:ext uri="{FF2B5EF4-FFF2-40B4-BE49-F238E27FC236}">
                <a16:creationId xmlns:a16="http://schemas.microsoft.com/office/drawing/2014/main" id="{57369CC1-841C-4DD9-B5F2-CDA6A85BB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190" y="3991797"/>
            <a:ext cx="685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0053D3-D950-4BDF-BDA1-4E20862B634B}"/>
              </a:ext>
            </a:extLst>
          </p:cNvPr>
          <p:cNvSpPr txBox="1"/>
          <p:nvPr/>
        </p:nvSpPr>
        <p:spPr>
          <a:xfrm>
            <a:off x="3555591" y="3370739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36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019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782929"/>
            <a:ext cx="664844" cy="664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8926293"/>
            <a:ext cx="664844" cy="664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782929"/>
            <a:ext cx="664844" cy="6640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8926293"/>
            <a:ext cx="664844" cy="66401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104536" y="2542732"/>
            <a:ext cx="12135464" cy="282428"/>
            <a:chOff x="556019" y="1928693"/>
            <a:chExt cx="8273908" cy="43438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10800000">
              <a:off x="556019" y="1928693"/>
              <a:ext cx="8273908" cy="434380"/>
            </a:xfrm>
            <a:prstGeom prst="rect">
              <a:avLst/>
            </a:prstGeom>
          </p:spPr>
        </p:pic>
        <p:grpSp>
          <p:nvGrpSpPr>
            <p:cNvPr id="10" name="Group 10"/>
            <p:cNvGrpSpPr/>
            <p:nvPr/>
          </p:nvGrpSpPr>
          <p:grpSpPr>
            <a:xfrm>
              <a:off x="709418" y="2070225"/>
              <a:ext cx="7967108" cy="151303"/>
              <a:chOff x="1863790" y="-8651400"/>
              <a:chExt cx="26615933" cy="505465"/>
            </a:xfrm>
          </p:grpSpPr>
          <p:sp>
            <p:nvSpPr>
              <p:cNvPr id="11" name="Freeform 11"/>
              <p:cNvSpPr/>
              <p:nvPr/>
            </p:nvSpPr>
            <p:spPr>
              <a:xfrm rot="10800000">
                <a:off x="1863790" y="-8651400"/>
                <a:ext cx="26615933" cy="505465"/>
              </a:xfrm>
              <a:custGeom>
                <a:avLst/>
                <a:gdLst/>
                <a:ahLst/>
                <a:cxnLst/>
                <a:rect l="l" t="t" r="r" b="b"/>
                <a:pathLst>
                  <a:path w="26615904" h="505460">
                    <a:moveTo>
                      <a:pt x="252730" y="0"/>
                    </a:moveTo>
                    <a:lnTo>
                      <a:pt x="26363175" y="0"/>
                    </a:lnTo>
                    <a:cubicBezTo>
                      <a:pt x="26502875" y="0"/>
                      <a:pt x="26615904" y="113030"/>
                      <a:pt x="26615904" y="252730"/>
                    </a:cubicBezTo>
                    <a:cubicBezTo>
                      <a:pt x="26615904" y="392430"/>
                      <a:pt x="26502875" y="505460"/>
                      <a:pt x="26363175" y="505460"/>
                    </a:cubicBezTo>
                    <a:lnTo>
                      <a:pt x="252730" y="505460"/>
                    </a:lnTo>
                    <a:cubicBezTo>
                      <a:pt x="113030" y="505460"/>
                      <a:pt x="0" y="392430"/>
                      <a:pt x="0" y="252730"/>
                    </a:cubicBezTo>
                    <a:cubicBezTo>
                      <a:pt x="0" y="113030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419F65"/>
              </a:solidFill>
            </p:spPr>
          </p:sp>
        </p:grp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0053D3-D950-4BDF-BDA1-4E20862B634B}"/>
              </a:ext>
            </a:extLst>
          </p:cNvPr>
          <p:cNvSpPr txBox="1"/>
          <p:nvPr/>
        </p:nvSpPr>
        <p:spPr>
          <a:xfrm>
            <a:off x="3555591" y="3370739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36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48ABB1-A3EF-4201-941C-30B973473302}"/>
              </a:ext>
            </a:extLst>
          </p:cNvPr>
          <p:cNvSpPr txBox="1"/>
          <p:nvPr/>
        </p:nvSpPr>
        <p:spPr>
          <a:xfrm>
            <a:off x="2743200" y="999750"/>
            <a:ext cx="112014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</a:rPr>
              <a:t>Generator and Discriminator are two models in the network.</a:t>
            </a:r>
          </a:p>
        </p:txBody>
      </p:sp>
      <p:pic>
        <p:nvPicPr>
          <p:cNvPr id="2050" name="Picture 2" descr="Network architecture: generator (top), discriminator (bottom). The GAN... |  Download Scientific Diagram">
            <a:extLst>
              <a:ext uri="{FF2B5EF4-FFF2-40B4-BE49-F238E27FC236}">
                <a16:creationId xmlns:a16="http://schemas.microsoft.com/office/drawing/2014/main" id="{29BBCB09-6334-47EC-A7A9-395832CDB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650" y="3903368"/>
            <a:ext cx="8096250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467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6278" y="782929"/>
            <a:ext cx="664844" cy="664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6278" y="8926293"/>
            <a:ext cx="664844" cy="664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26878" y="782929"/>
            <a:ext cx="664844" cy="6640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26878" y="8926293"/>
            <a:ext cx="664844" cy="66401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305800" y="2628901"/>
            <a:ext cx="8915400" cy="5029199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738135" y="2401727"/>
            <a:ext cx="6646455" cy="4477875"/>
            <a:chOff x="-767163" y="-2263516"/>
            <a:chExt cx="8861940" cy="597050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3084262"/>
              <a:ext cx="8094777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391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767163" y="-2263516"/>
              <a:ext cx="8094777" cy="1171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88"/>
                </a:lnSpc>
              </a:pPr>
              <a:r>
                <a:rPr lang="en-US" sz="5600" dirty="0">
                  <a:solidFill>
                    <a:schemeClr val="bg1"/>
                  </a:solidFill>
                  <a:latin typeface="HK Grotesk Medium"/>
                </a:rPr>
                <a:t>U-Net Generator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380579" y="2256583"/>
            <a:ext cx="325785" cy="6205430"/>
            <a:chOff x="0" y="0"/>
            <a:chExt cx="434380" cy="8273907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 rot="-5400000">
              <a:off x="-3919763" y="3919763"/>
              <a:ext cx="8273907" cy="434380"/>
            </a:xfrm>
            <a:prstGeom prst="rect">
              <a:avLst/>
            </a:prstGeom>
          </p:spPr>
        </p:pic>
        <p:grpSp>
          <p:nvGrpSpPr>
            <p:cNvPr id="15" name="Group 15"/>
            <p:cNvGrpSpPr/>
            <p:nvPr/>
          </p:nvGrpSpPr>
          <p:grpSpPr>
            <a:xfrm rot="-5400000">
              <a:off x="-3766421" y="4059402"/>
              <a:ext cx="7970870" cy="155103"/>
              <a:chOff x="0" y="0"/>
              <a:chExt cx="26628604" cy="51816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6350" y="6350"/>
                <a:ext cx="26615904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26615904" h="505460">
                    <a:moveTo>
                      <a:pt x="252730" y="0"/>
                    </a:moveTo>
                    <a:lnTo>
                      <a:pt x="26363175" y="0"/>
                    </a:lnTo>
                    <a:cubicBezTo>
                      <a:pt x="26502875" y="0"/>
                      <a:pt x="26615904" y="113030"/>
                      <a:pt x="26615904" y="252730"/>
                    </a:cubicBezTo>
                    <a:cubicBezTo>
                      <a:pt x="26615904" y="392430"/>
                      <a:pt x="26502875" y="505460"/>
                      <a:pt x="26363175" y="505460"/>
                    </a:cubicBezTo>
                    <a:lnTo>
                      <a:pt x="252730" y="505460"/>
                    </a:lnTo>
                    <a:cubicBezTo>
                      <a:pt x="113030" y="505460"/>
                      <a:pt x="0" y="392430"/>
                      <a:pt x="0" y="252730"/>
                    </a:cubicBezTo>
                    <a:cubicBezTo>
                      <a:pt x="0" y="113030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419F65"/>
              </a:solidFill>
            </p:spPr>
          </p:sp>
        </p:grpSp>
      </p:grpSp>
      <p:sp>
        <p:nvSpPr>
          <p:cNvPr id="17" name="TextBox 17"/>
          <p:cNvSpPr txBox="1"/>
          <p:nvPr/>
        </p:nvSpPr>
        <p:spPr>
          <a:xfrm>
            <a:off x="783851" y="3505245"/>
            <a:ext cx="6071083" cy="5170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cs typeface="Times New Roman" panose="02020603050405020304" pitchFamily="18" charset="0"/>
              </a:rPr>
              <a:t>The generator takes in the image to be translated and compresses it into a low dimensional, bottleneck, vector representation.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cs typeface="Times New Roman" panose="02020603050405020304" pitchFamily="18" charset="0"/>
              </a:rPr>
              <a:t>The information from earlier layers are integrated into later layers through skip connections.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cs typeface="Times New Roman" panose="02020603050405020304" pitchFamily="18" charset="0"/>
              </a:rPr>
              <a:t>Skip connections do not require any resizing, projections, etc. since the spatial resolution layers being connected already match each other.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9" name="Google Shape;15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86800" y="3280686"/>
            <a:ext cx="8240078" cy="38440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1290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782929"/>
            <a:ext cx="664844" cy="664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8926293"/>
            <a:ext cx="664844" cy="664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782929"/>
            <a:ext cx="664844" cy="6640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8926293"/>
            <a:ext cx="664844" cy="66401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104536" y="2542732"/>
            <a:ext cx="12135464" cy="282428"/>
            <a:chOff x="556019" y="1928693"/>
            <a:chExt cx="8273908" cy="43438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10800000">
              <a:off x="556019" y="1928693"/>
              <a:ext cx="8273908" cy="434380"/>
            </a:xfrm>
            <a:prstGeom prst="rect">
              <a:avLst/>
            </a:prstGeom>
          </p:spPr>
        </p:pic>
        <p:grpSp>
          <p:nvGrpSpPr>
            <p:cNvPr id="10" name="Group 10"/>
            <p:cNvGrpSpPr/>
            <p:nvPr/>
          </p:nvGrpSpPr>
          <p:grpSpPr>
            <a:xfrm>
              <a:off x="709418" y="2070225"/>
              <a:ext cx="7967108" cy="151303"/>
              <a:chOff x="1863790" y="-8651400"/>
              <a:chExt cx="26615933" cy="505465"/>
            </a:xfrm>
          </p:grpSpPr>
          <p:sp>
            <p:nvSpPr>
              <p:cNvPr id="11" name="Freeform 11"/>
              <p:cNvSpPr/>
              <p:nvPr/>
            </p:nvSpPr>
            <p:spPr>
              <a:xfrm rot="10800000">
                <a:off x="1863790" y="-8651400"/>
                <a:ext cx="26615933" cy="505465"/>
              </a:xfrm>
              <a:custGeom>
                <a:avLst/>
                <a:gdLst/>
                <a:ahLst/>
                <a:cxnLst/>
                <a:rect l="l" t="t" r="r" b="b"/>
                <a:pathLst>
                  <a:path w="26615904" h="505460">
                    <a:moveTo>
                      <a:pt x="252730" y="0"/>
                    </a:moveTo>
                    <a:lnTo>
                      <a:pt x="26363175" y="0"/>
                    </a:lnTo>
                    <a:cubicBezTo>
                      <a:pt x="26502875" y="0"/>
                      <a:pt x="26615904" y="113030"/>
                      <a:pt x="26615904" y="252730"/>
                    </a:cubicBezTo>
                    <a:cubicBezTo>
                      <a:pt x="26615904" y="392430"/>
                      <a:pt x="26502875" y="505460"/>
                      <a:pt x="26363175" y="505460"/>
                    </a:cubicBezTo>
                    <a:lnTo>
                      <a:pt x="252730" y="505460"/>
                    </a:lnTo>
                    <a:cubicBezTo>
                      <a:pt x="113030" y="505460"/>
                      <a:pt x="0" y="392430"/>
                      <a:pt x="0" y="252730"/>
                    </a:cubicBezTo>
                    <a:cubicBezTo>
                      <a:pt x="0" y="113030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419F65"/>
              </a:solidFill>
            </p:spPr>
          </p:sp>
        </p:grp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0053D3-D950-4BDF-BDA1-4E20862B634B}"/>
              </a:ext>
            </a:extLst>
          </p:cNvPr>
          <p:cNvSpPr txBox="1"/>
          <p:nvPr/>
        </p:nvSpPr>
        <p:spPr>
          <a:xfrm>
            <a:off x="3555591" y="3370739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36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48ABB1-A3EF-4201-941C-30B973473302}"/>
              </a:ext>
            </a:extLst>
          </p:cNvPr>
          <p:cNvSpPr txBox="1"/>
          <p:nvPr/>
        </p:nvSpPr>
        <p:spPr>
          <a:xfrm>
            <a:off x="2743200" y="999750"/>
            <a:ext cx="112014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</a:rPr>
              <a:t>Generator generates fake target image using real image input.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C5CA55-315E-4D43-9919-A9B29DB0E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075" y="3873234"/>
            <a:ext cx="11578182" cy="450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45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6278" y="782929"/>
            <a:ext cx="664844" cy="664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6278" y="8926293"/>
            <a:ext cx="664844" cy="664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26878" y="782929"/>
            <a:ext cx="664844" cy="6640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26878" y="8926293"/>
            <a:ext cx="664844" cy="66401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305800" y="2628901"/>
            <a:ext cx="8915400" cy="5029199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916465" y="2075397"/>
            <a:ext cx="6468125" cy="4804205"/>
            <a:chOff x="-529390" y="-2698623"/>
            <a:chExt cx="8624167" cy="6405608"/>
          </a:xfrm>
        </p:grpSpPr>
        <p:sp>
          <p:nvSpPr>
            <p:cNvPr id="11" name="TextBox 11"/>
            <p:cNvSpPr txBox="1"/>
            <p:nvPr/>
          </p:nvSpPr>
          <p:spPr>
            <a:xfrm>
              <a:off x="0" y="3084262"/>
              <a:ext cx="8094777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391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529390" y="-2698623"/>
              <a:ext cx="8094777" cy="2359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88"/>
                </a:lnSpc>
              </a:pPr>
              <a:r>
                <a:rPr lang="en-GB" sz="6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PatchGAN</a:t>
              </a:r>
              <a:r>
                <a:rPr lang="en-GB" sz="6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Discriminator</a:t>
              </a:r>
              <a:endParaRPr lang="en-US" sz="5600" dirty="0">
                <a:solidFill>
                  <a:schemeClr val="bg1"/>
                </a:solidFill>
                <a:latin typeface="HK Grotesk Medium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380579" y="2256583"/>
            <a:ext cx="325785" cy="6205430"/>
            <a:chOff x="0" y="0"/>
            <a:chExt cx="434380" cy="8273907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 rot="-5400000">
              <a:off x="-3919763" y="3919763"/>
              <a:ext cx="8273907" cy="434380"/>
            </a:xfrm>
            <a:prstGeom prst="rect">
              <a:avLst/>
            </a:prstGeom>
          </p:spPr>
        </p:pic>
        <p:grpSp>
          <p:nvGrpSpPr>
            <p:cNvPr id="15" name="Group 15"/>
            <p:cNvGrpSpPr/>
            <p:nvPr/>
          </p:nvGrpSpPr>
          <p:grpSpPr>
            <a:xfrm rot="-5400000">
              <a:off x="-3766421" y="4059402"/>
              <a:ext cx="7970870" cy="155103"/>
              <a:chOff x="0" y="0"/>
              <a:chExt cx="26628604" cy="51816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6350" y="6350"/>
                <a:ext cx="26615904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26615904" h="505460">
                    <a:moveTo>
                      <a:pt x="252730" y="0"/>
                    </a:moveTo>
                    <a:lnTo>
                      <a:pt x="26363175" y="0"/>
                    </a:lnTo>
                    <a:cubicBezTo>
                      <a:pt x="26502875" y="0"/>
                      <a:pt x="26615904" y="113030"/>
                      <a:pt x="26615904" y="252730"/>
                    </a:cubicBezTo>
                    <a:cubicBezTo>
                      <a:pt x="26615904" y="392430"/>
                      <a:pt x="26502875" y="505460"/>
                      <a:pt x="26363175" y="505460"/>
                    </a:cubicBezTo>
                    <a:lnTo>
                      <a:pt x="252730" y="505460"/>
                    </a:lnTo>
                    <a:cubicBezTo>
                      <a:pt x="113030" y="505460"/>
                      <a:pt x="0" y="392430"/>
                      <a:pt x="0" y="252730"/>
                    </a:cubicBezTo>
                    <a:cubicBezTo>
                      <a:pt x="0" y="113030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419F65"/>
              </a:solidFill>
            </p:spPr>
          </p:sp>
        </p:grpSp>
      </p:grpSp>
      <p:sp>
        <p:nvSpPr>
          <p:cNvPr id="17" name="TextBox 17"/>
          <p:cNvSpPr txBox="1"/>
          <p:nvPr/>
        </p:nvSpPr>
        <p:spPr>
          <a:xfrm>
            <a:off x="714072" y="4473567"/>
            <a:ext cx="6071083" cy="387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317500" algn="ctr">
              <a:buClr>
                <a:srgbClr val="000000"/>
              </a:buClr>
              <a:buSzPts val="1400"/>
              <a:buChar char="●"/>
            </a:pP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cs typeface="Times New Roman" panose="02020603050405020304" pitchFamily="18" charset="0"/>
              </a:rPr>
              <a:t>PatchGAN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cs typeface="Times New Roman" panose="02020603050405020304" pitchFamily="18" charset="0"/>
              </a:rPr>
              <a:t> discriminator determines whether an image is real or fake by using local patches of the size.</a:t>
            </a:r>
          </a:p>
          <a:p>
            <a:pPr marL="457200" lvl="0" indent="-317500" algn="ctr">
              <a:buClr>
                <a:srgbClr val="000000"/>
              </a:buClr>
              <a:buSzPts val="1400"/>
              <a:buChar char="●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cs typeface="Times New Roman" panose="02020603050405020304" pitchFamily="18" charset="0"/>
              </a:rPr>
              <a:t>It takes two input the real image(x) and fake image G(x).</a:t>
            </a:r>
          </a:p>
          <a:p>
            <a:pPr marL="457200" lvl="0" indent="-317500" algn="ctr">
              <a:buClr>
                <a:srgbClr val="000000"/>
              </a:buClr>
              <a:buSzPts val="1400"/>
              <a:buChar char="●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cs typeface="Times New Roman" panose="02020603050405020304" pitchFamily="18" charset="0"/>
              </a:rPr>
              <a:t>Consists of five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cs typeface="Times New Roman" panose="02020603050405020304" pitchFamily="18" charset="0"/>
              </a:rPr>
              <a:t>downsampling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cs typeface="Times New Roman" panose="02020603050405020304" pitchFamily="18" charset="0"/>
              </a:rPr>
              <a:t> convolutional-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cs typeface="Times New Roman" panose="02020603050405020304" pitchFamily="18" charset="0"/>
              </a:rPr>
              <a:t>BatchNormLeaky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cs typeface="Times New Roman" panose="02020603050405020304" pitchFamily="18" charset="0"/>
              </a:rPr>
              <a:t> layers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>
                  <a:lumMod val="65000"/>
                </a:schemeClr>
              </a:solidFill>
              <a:latin typeface="HK Grotesk Light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20" name="Google Shape;16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91862" y="3019925"/>
            <a:ext cx="7343276" cy="4247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3519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782929"/>
            <a:ext cx="664844" cy="664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8926293"/>
            <a:ext cx="664844" cy="664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782929"/>
            <a:ext cx="664844" cy="6640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8926293"/>
            <a:ext cx="664844" cy="66401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076268" y="3229525"/>
            <a:ext cx="12135464" cy="282428"/>
            <a:chOff x="556019" y="1928693"/>
            <a:chExt cx="8273908" cy="43438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10800000">
              <a:off x="556019" y="1928693"/>
              <a:ext cx="8273908" cy="434380"/>
            </a:xfrm>
            <a:prstGeom prst="rect">
              <a:avLst/>
            </a:prstGeom>
          </p:spPr>
        </p:pic>
        <p:grpSp>
          <p:nvGrpSpPr>
            <p:cNvPr id="10" name="Group 10"/>
            <p:cNvGrpSpPr/>
            <p:nvPr/>
          </p:nvGrpSpPr>
          <p:grpSpPr>
            <a:xfrm>
              <a:off x="709418" y="2070225"/>
              <a:ext cx="7967108" cy="151303"/>
              <a:chOff x="1863790" y="-8651400"/>
              <a:chExt cx="26615933" cy="505465"/>
            </a:xfrm>
          </p:grpSpPr>
          <p:sp>
            <p:nvSpPr>
              <p:cNvPr id="11" name="Freeform 11"/>
              <p:cNvSpPr/>
              <p:nvPr/>
            </p:nvSpPr>
            <p:spPr>
              <a:xfrm rot="10800000">
                <a:off x="1863790" y="-8651400"/>
                <a:ext cx="26615933" cy="505465"/>
              </a:xfrm>
              <a:custGeom>
                <a:avLst/>
                <a:gdLst/>
                <a:ahLst/>
                <a:cxnLst/>
                <a:rect l="l" t="t" r="r" b="b"/>
                <a:pathLst>
                  <a:path w="26615904" h="505460">
                    <a:moveTo>
                      <a:pt x="252730" y="0"/>
                    </a:moveTo>
                    <a:lnTo>
                      <a:pt x="26363175" y="0"/>
                    </a:lnTo>
                    <a:cubicBezTo>
                      <a:pt x="26502875" y="0"/>
                      <a:pt x="26615904" y="113030"/>
                      <a:pt x="26615904" y="252730"/>
                    </a:cubicBezTo>
                    <a:cubicBezTo>
                      <a:pt x="26615904" y="392430"/>
                      <a:pt x="26502875" y="505460"/>
                      <a:pt x="26363175" y="505460"/>
                    </a:cubicBezTo>
                    <a:lnTo>
                      <a:pt x="252730" y="505460"/>
                    </a:lnTo>
                    <a:cubicBezTo>
                      <a:pt x="113030" y="505460"/>
                      <a:pt x="0" y="392430"/>
                      <a:pt x="0" y="252730"/>
                    </a:cubicBezTo>
                    <a:cubicBezTo>
                      <a:pt x="0" y="113030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419F65"/>
              </a:solidFill>
            </p:spPr>
          </p:sp>
        </p:grp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0053D3-D950-4BDF-BDA1-4E20862B634B}"/>
              </a:ext>
            </a:extLst>
          </p:cNvPr>
          <p:cNvSpPr txBox="1"/>
          <p:nvPr/>
        </p:nvSpPr>
        <p:spPr>
          <a:xfrm>
            <a:off x="3555591" y="3370739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36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48ABB1-A3EF-4201-941C-30B973473302}"/>
              </a:ext>
            </a:extLst>
          </p:cNvPr>
          <p:cNvSpPr txBox="1"/>
          <p:nvPr/>
        </p:nvSpPr>
        <p:spPr>
          <a:xfrm>
            <a:off x="2743200" y="999750"/>
            <a:ext cx="119634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</a:rPr>
              <a:t>Discriminator is fed with pairs of input image and target image as inputs and outputs whether the image is real or fake.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E8F7D0-D94D-458B-94C7-3705E0186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6059" y="4017502"/>
            <a:ext cx="11554875" cy="521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528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782929"/>
            <a:ext cx="664844" cy="664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8926293"/>
            <a:ext cx="664844" cy="664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782929"/>
            <a:ext cx="664844" cy="6640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8926293"/>
            <a:ext cx="664844" cy="66401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61122" y="2972254"/>
            <a:ext cx="7347729" cy="5701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Discriminator Loss:     max</a:t>
            </a:r>
            <a:r>
              <a:rPr lang="en-GB" sz="2800" b="1" baseline="-250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(D) </a:t>
            </a:r>
            <a:r>
              <a:rPr lang="en-GB" sz="2800" b="1" dirty="0" err="1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sz="2800" b="1" baseline="-25000" dirty="0" err="1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x~P</a:t>
            </a:r>
            <a:r>
              <a:rPr lang="en-GB" sz="2800" b="1" baseline="-250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(x)</a:t>
            </a:r>
            <a:r>
              <a:rPr lang="en-GB" sz="2800" b="1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[log(D(x))]+ </a:t>
            </a:r>
            <a:r>
              <a:rPr lang="en-GB" sz="2800" b="1" dirty="0" err="1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sz="2800" b="1" baseline="-25000" dirty="0" err="1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z~Pz</a:t>
            </a:r>
            <a:r>
              <a:rPr lang="en-GB" sz="2800" b="1" baseline="-250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(z)</a:t>
            </a:r>
            <a:r>
              <a:rPr lang="en-GB" sz="2800" b="1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[log(1-D(G(z)))]</a:t>
            </a:r>
            <a:endParaRPr lang="en-GB" sz="2800" b="1" dirty="0">
              <a:solidFill>
                <a:schemeClr val="bg1">
                  <a:lumMod val="65000"/>
                </a:schemeClr>
              </a:solidFill>
              <a:latin typeface="HK Grotesk Light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Generator Loss:  </a:t>
            </a:r>
            <a:r>
              <a:rPr lang="en-GB" sz="2800" b="1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cs typeface="Times New Roman" panose="02020603050405020304" pitchFamily="18" charset="0"/>
              </a:rPr>
              <a:t>min</a:t>
            </a:r>
            <a:r>
              <a:rPr lang="en-GB" sz="2800" b="1" baseline="-250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cs typeface="Times New Roman" panose="02020603050405020304" pitchFamily="18" charset="0"/>
              </a:rPr>
              <a:t>(G) </a:t>
            </a:r>
            <a:r>
              <a:rPr lang="en-GB" sz="2800" b="1" dirty="0" err="1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cs typeface="Times New Roman" panose="02020603050405020304" pitchFamily="18" charset="0"/>
              </a:rPr>
              <a:t>E</a:t>
            </a:r>
            <a:r>
              <a:rPr lang="en-GB" sz="2800" b="1" baseline="-25000" dirty="0" err="1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cs typeface="Times New Roman" panose="02020603050405020304" pitchFamily="18" charset="0"/>
              </a:rPr>
              <a:t>x~P</a:t>
            </a:r>
            <a:r>
              <a:rPr lang="en-GB" sz="2800" b="1" baseline="-250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cs typeface="Times New Roman" panose="02020603050405020304" pitchFamily="18" charset="0"/>
              </a:rPr>
              <a:t>(x)</a:t>
            </a:r>
            <a:r>
              <a:rPr lang="en-GB" sz="2800" b="1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cs typeface="Times New Roman" panose="02020603050405020304" pitchFamily="18" charset="0"/>
              </a:rPr>
              <a:t> [log(D(x))]+ </a:t>
            </a:r>
            <a:r>
              <a:rPr lang="en-GB" sz="2800" b="1" dirty="0" err="1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cs typeface="Times New Roman" panose="02020603050405020304" pitchFamily="18" charset="0"/>
              </a:rPr>
              <a:t>E</a:t>
            </a:r>
            <a:r>
              <a:rPr lang="en-GB" sz="2800" b="1" baseline="-25000" dirty="0" err="1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cs typeface="Times New Roman" panose="02020603050405020304" pitchFamily="18" charset="0"/>
              </a:rPr>
              <a:t>z~Pz</a:t>
            </a:r>
            <a:r>
              <a:rPr lang="en-GB" sz="2800" b="1" baseline="-250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cs typeface="Times New Roman" panose="02020603050405020304" pitchFamily="18" charset="0"/>
              </a:rPr>
              <a:t>(z)</a:t>
            </a:r>
            <a:r>
              <a:rPr lang="en-GB" sz="2800" b="1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cs typeface="Times New Roman" panose="02020603050405020304" pitchFamily="18" charset="0"/>
              </a:rPr>
              <a:t> log(1-D(G(z)))]</a:t>
            </a:r>
          </a:p>
          <a:p>
            <a:pPr marL="457200" indent="-45720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cs typeface="Times New Roman" panose="02020603050405020304" pitchFamily="18" charset="0"/>
              </a:rPr>
              <a:t>Reconstruction Loss: ||</a:t>
            </a:r>
            <a:r>
              <a:rPr lang="en-GB" sz="2800" b="1" dirty="0" err="1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cs typeface="Times New Roman" panose="02020603050405020304" pitchFamily="18" charset="0"/>
              </a:rPr>
              <a:t>M</a:t>
            </a:r>
            <a:r>
              <a:rPr lang="en-GB" sz="2800" b="1" baseline="-25000" dirty="0" err="1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cs typeface="Times New Roman" panose="02020603050405020304" pitchFamily="18" charset="0"/>
              </a:rPr>
              <a:t>fake</a:t>
            </a:r>
            <a:r>
              <a:rPr lang="en-GB" sz="2800" b="1" dirty="0" err="1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cs typeface="Times New Roman" panose="02020603050405020304" pitchFamily="18" charset="0"/>
              </a:rPr>
              <a:t>-M</a:t>
            </a:r>
            <a:r>
              <a:rPr lang="en-GB" sz="2800" b="1" baseline="-25000" dirty="0" err="1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cs typeface="Times New Roman" panose="02020603050405020304" pitchFamily="18" charset="0"/>
              </a:rPr>
              <a:t>real</a:t>
            </a:r>
            <a:r>
              <a:rPr lang="en-GB" sz="2800" b="1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cs typeface="Times New Roman" panose="02020603050405020304" pitchFamily="18" charset="0"/>
              </a:rPr>
              <a:t>||</a:t>
            </a:r>
            <a:r>
              <a:rPr lang="en-GB" sz="2800" b="1" baseline="-250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cs typeface="Times New Roman" panose="02020603050405020304" pitchFamily="18" charset="0"/>
              </a:rPr>
              <a:t>2</a:t>
            </a:r>
            <a:endParaRPr lang="en-GB" sz="2800" b="1" dirty="0">
              <a:solidFill>
                <a:schemeClr val="bg1">
                  <a:lumMod val="65000"/>
                </a:schemeClr>
              </a:solidFill>
              <a:latin typeface="HK Grotesk Light" panose="020B0604020202020204" charset="0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sz="2800" b="1" dirty="0">
              <a:solidFill>
                <a:schemeClr val="bg1">
                  <a:lumMod val="65000"/>
                </a:schemeClr>
              </a:solidFill>
              <a:latin typeface="HK Grotesk Light" panose="020B0604020202020204" charset="0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sz="2800" b="1" dirty="0">
              <a:solidFill>
                <a:schemeClr val="bg1">
                  <a:lumMod val="65000"/>
                </a:schemeClr>
              </a:solidFill>
              <a:latin typeface="HK Grotesk Light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400000">
            <a:off x="6041285" y="4980607"/>
            <a:ext cx="6205430" cy="325785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-5400000">
            <a:off x="6154924" y="5085336"/>
            <a:ext cx="5978152" cy="116328"/>
            <a:chOff x="0" y="0"/>
            <a:chExt cx="26628604" cy="518160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26615904" cy="505460"/>
            </a:xfrm>
            <a:custGeom>
              <a:avLst/>
              <a:gdLst/>
              <a:ahLst/>
              <a:cxnLst/>
              <a:rect l="l" t="t" r="r" b="b"/>
              <a:pathLst>
                <a:path w="26615904" h="505460">
                  <a:moveTo>
                    <a:pt x="252730" y="0"/>
                  </a:moveTo>
                  <a:lnTo>
                    <a:pt x="26363175" y="0"/>
                  </a:lnTo>
                  <a:cubicBezTo>
                    <a:pt x="26502875" y="0"/>
                    <a:pt x="26615904" y="113030"/>
                    <a:pt x="26615904" y="252730"/>
                  </a:cubicBezTo>
                  <a:cubicBezTo>
                    <a:pt x="26615904" y="392430"/>
                    <a:pt x="26502875" y="505460"/>
                    <a:pt x="26363175" y="505460"/>
                  </a:cubicBezTo>
                  <a:lnTo>
                    <a:pt x="252730" y="505460"/>
                  </a:lnTo>
                  <a:cubicBezTo>
                    <a:pt x="113030" y="505460"/>
                    <a:pt x="0" y="392430"/>
                    <a:pt x="0" y="252730"/>
                  </a:cubicBezTo>
                  <a:cubicBezTo>
                    <a:pt x="0" y="113030"/>
                    <a:pt x="113030" y="0"/>
                    <a:pt x="252730" y="0"/>
                  </a:cubicBezTo>
                  <a:close/>
                </a:path>
              </a:pathLst>
            </a:custGeom>
            <a:solidFill>
              <a:srgbClr val="419F65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614893" y="1438055"/>
            <a:ext cx="8419291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sz="6700" dirty="0">
                <a:solidFill>
                  <a:srgbClr val="FFFFFF"/>
                </a:solidFill>
                <a:latin typeface="HK Grotesk Medium"/>
              </a:rPr>
              <a:t>LOSS FUNCTION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3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11135463" y="5161127"/>
            <a:ext cx="4926966" cy="2837900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5"/>
          <a:stretch>
            <a:fillRect/>
          </a:stretch>
        </p:blipFill>
        <p:spPr>
          <a:xfrm>
            <a:off x="11107182" y="1590872"/>
            <a:ext cx="4983528" cy="276276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1367405" y="8473696"/>
            <a:ext cx="4463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</a:rPr>
              <a:t>Fig.: Generator and Discriminator Loss</a:t>
            </a:r>
          </a:p>
        </p:txBody>
      </p:sp>
    </p:spTree>
    <p:extLst>
      <p:ext uri="{BB962C8B-B14F-4D97-AF65-F5344CB8AC3E}">
        <p14:creationId xmlns:p14="http://schemas.microsoft.com/office/powerpoint/2010/main" val="977817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6278" y="782929"/>
            <a:ext cx="664844" cy="664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6278" y="8926293"/>
            <a:ext cx="664844" cy="664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26878" y="782929"/>
            <a:ext cx="664844" cy="6640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26878" y="8926293"/>
            <a:ext cx="664844" cy="66401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305800" y="2371647"/>
            <a:ext cx="8915400" cy="5896053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682227" y="3892142"/>
            <a:ext cx="6702363" cy="2987460"/>
            <a:chOff x="-841707" y="-276296"/>
            <a:chExt cx="8936484" cy="398328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3084262"/>
              <a:ext cx="8094777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391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841707" y="-276296"/>
              <a:ext cx="8094779" cy="1179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88"/>
                </a:lnSpc>
              </a:pPr>
              <a:r>
                <a:rPr lang="en-GB" sz="6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OPTIMIZER</a:t>
              </a:r>
              <a:endParaRPr lang="en-US" sz="5600" dirty="0">
                <a:solidFill>
                  <a:schemeClr val="bg1"/>
                </a:solidFill>
                <a:latin typeface="HK Grotesk Medium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380579" y="2256583"/>
            <a:ext cx="325785" cy="6205430"/>
            <a:chOff x="0" y="0"/>
            <a:chExt cx="434380" cy="8273907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 rot="-5400000">
              <a:off x="-3919763" y="3919763"/>
              <a:ext cx="8273907" cy="434380"/>
            </a:xfrm>
            <a:prstGeom prst="rect">
              <a:avLst/>
            </a:prstGeom>
          </p:spPr>
        </p:pic>
        <p:grpSp>
          <p:nvGrpSpPr>
            <p:cNvPr id="15" name="Group 15"/>
            <p:cNvGrpSpPr/>
            <p:nvPr/>
          </p:nvGrpSpPr>
          <p:grpSpPr>
            <a:xfrm rot="-5400000">
              <a:off x="-3766421" y="4059402"/>
              <a:ext cx="7970870" cy="155103"/>
              <a:chOff x="0" y="0"/>
              <a:chExt cx="26628604" cy="51816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6350" y="6350"/>
                <a:ext cx="26615904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26615904" h="505460">
                    <a:moveTo>
                      <a:pt x="252730" y="0"/>
                    </a:moveTo>
                    <a:lnTo>
                      <a:pt x="26363175" y="0"/>
                    </a:lnTo>
                    <a:cubicBezTo>
                      <a:pt x="26502875" y="0"/>
                      <a:pt x="26615904" y="113030"/>
                      <a:pt x="26615904" y="252730"/>
                    </a:cubicBezTo>
                    <a:cubicBezTo>
                      <a:pt x="26615904" y="392430"/>
                      <a:pt x="26502875" y="505460"/>
                      <a:pt x="26363175" y="505460"/>
                    </a:cubicBezTo>
                    <a:lnTo>
                      <a:pt x="252730" y="505460"/>
                    </a:lnTo>
                    <a:cubicBezTo>
                      <a:pt x="113030" y="505460"/>
                      <a:pt x="0" y="392430"/>
                      <a:pt x="0" y="252730"/>
                    </a:cubicBezTo>
                    <a:cubicBezTo>
                      <a:pt x="0" y="113030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419F65"/>
              </a:solidFill>
            </p:spPr>
          </p:sp>
        </p:grpSp>
      </p:grpSp>
      <p:sp>
        <p:nvSpPr>
          <p:cNvPr id="17" name="TextBox 17"/>
          <p:cNvSpPr txBox="1"/>
          <p:nvPr/>
        </p:nvSpPr>
        <p:spPr>
          <a:xfrm>
            <a:off x="738494" y="5156857"/>
            <a:ext cx="6071083" cy="1292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</a:rPr>
              <a:t>Optimization is carried out to generator and discriminator loss. We have used Adam optimizer.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8" name="Picture 2" descr="Intro to optimization in deep learning: Momentum, RMSProp and Adam">
            <a:extLst>
              <a:ext uri="{FF2B5EF4-FFF2-40B4-BE49-F238E27FC236}">
                <a16:creationId xmlns:a16="http://schemas.microsoft.com/office/drawing/2014/main" id="{6A461079-253D-4B5B-A405-78A45E0BD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0" y="3098038"/>
            <a:ext cx="6933314" cy="444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374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6278" y="782929"/>
            <a:ext cx="664844" cy="664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6278" y="8926293"/>
            <a:ext cx="664844" cy="664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26878" y="782929"/>
            <a:ext cx="664844" cy="6640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26878" y="8926293"/>
            <a:ext cx="664844" cy="66401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5400000">
            <a:off x="6041286" y="4980607"/>
            <a:ext cx="6205430" cy="325785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-5400000">
            <a:off x="6154924" y="5085336"/>
            <a:ext cx="5978152" cy="116328"/>
            <a:chOff x="0" y="0"/>
            <a:chExt cx="26628604" cy="518160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26615904" cy="505460"/>
            </a:xfrm>
            <a:custGeom>
              <a:avLst/>
              <a:gdLst/>
              <a:ahLst/>
              <a:cxnLst/>
              <a:rect l="l" t="t" r="r" b="b"/>
              <a:pathLst>
                <a:path w="26615904" h="505460">
                  <a:moveTo>
                    <a:pt x="252730" y="0"/>
                  </a:moveTo>
                  <a:lnTo>
                    <a:pt x="26363175" y="0"/>
                  </a:lnTo>
                  <a:cubicBezTo>
                    <a:pt x="26502875" y="0"/>
                    <a:pt x="26615904" y="113030"/>
                    <a:pt x="26615904" y="252730"/>
                  </a:cubicBezTo>
                  <a:cubicBezTo>
                    <a:pt x="26615904" y="392430"/>
                    <a:pt x="26502875" y="505460"/>
                    <a:pt x="26363175" y="505460"/>
                  </a:cubicBezTo>
                  <a:lnTo>
                    <a:pt x="252730" y="505460"/>
                  </a:lnTo>
                  <a:cubicBezTo>
                    <a:pt x="113030" y="505460"/>
                    <a:pt x="0" y="392430"/>
                    <a:pt x="0" y="252730"/>
                  </a:cubicBezTo>
                  <a:cubicBezTo>
                    <a:pt x="0" y="113030"/>
                    <a:pt x="113030" y="0"/>
                    <a:pt x="252730" y="0"/>
                  </a:cubicBezTo>
                  <a:close/>
                </a:path>
              </a:pathLst>
            </a:custGeom>
            <a:solidFill>
              <a:srgbClr val="419F65"/>
            </a:solidFill>
          </p:spPr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3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5400000">
            <a:off x="5842602" y="4781921"/>
            <a:ext cx="6582982" cy="345606"/>
          </a:xfrm>
          <a:prstGeom prst="rect">
            <a:avLst/>
          </a:prstGeom>
        </p:spPr>
      </p:pic>
      <p:grpSp>
        <p:nvGrpSpPr>
          <p:cNvPr id="14" name="Group 7"/>
          <p:cNvGrpSpPr/>
          <p:nvPr/>
        </p:nvGrpSpPr>
        <p:grpSpPr>
          <a:xfrm rot="-5400000">
            <a:off x="5973775" y="4904186"/>
            <a:ext cx="6341876" cy="114903"/>
            <a:chOff x="0" y="0"/>
            <a:chExt cx="26628604" cy="518160"/>
          </a:xfrm>
        </p:grpSpPr>
        <p:sp>
          <p:nvSpPr>
            <p:cNvPr id="15" name="Freeform 8"/>
            <p:cNvSpPr/>
            <p:nvPr/>
          </p:nvSpPr>
          <p:spPr>
            <a:xfrm>
              <a:off x="6350" y="6350"/>
              <a:ext cx="26615904" cy="505460"/>
            </a:xfrm>
            <a:custGeom>
              <a:avLst/>
              <a:gdLst/>
              <a:ahLst/>
              <a:cxnLst/>
              <a:rect l="l" t="t" r="r" b="b"/>
              <a:pathLst>
                <a:path w="26615904" h="505460">
                  <a:moveTo>
                    <a:pt x="252730" y="0"/>
                  </a:moveTo>
                  <a:lnTo>
                    <a:pt x="26363175" y="0"/>
                  </a:lnTo>
                  <a:cubicBezTo>
                    <a:pt x="26502875" y="0"/>
                    <a:pt x="26615904" y="113030"/>
                    <a:pt x="26615904" y="252730"/>
                  </a:cubicBezTo>
                  <a:cubicBezTo>
                    <a:pt x="26615904" y="392430"/>
                    <a:pt x="26502875" y="505460"/>
                    <a:pt x="26363175" y="505460"/>
                  </a:cubicBezTo>
                  <a:lnTo>
                    <a:pt x="252730" y="505460"/>
                  </a:lnTo>
                  <a:cubicBezTo>
                    <a:pt x="113030" y="505460"/>
                    <a:pt x="0" y="392430"/>
                    <a:pt x="0" y="252730"/>
                  </a:cubicBezTo>
                  <a:cubicBezTo>
                    <a:pt x="0" y="113030"/>
                    <a:pt x="113030" y="0"/>
                    <a:pt x="252730" y="0"/>
                  </a:cubicBezTo>
                  <a:close/>
                </a:path>
              </a:pathLst>
            </a:custGeom>
            <a:solidFill>
              <a:srgbClr val="419F65"/>
            </a:solidFill>
          </p:spPr>
        </p:sp>
      </p:grpSp>
      <p:grpSp>
        <p:nvGrpSpPr>
          <p:cNvPr id="16" name="Group 7"/>
          <p:cNvGrpSpPr/>
          <p:nvPr/>
        </p:nvGrpSpPr>
        <p:grpSpPr>
          <a:xfrm rot="-5400000">
            <a:off x="5973777" y="4904186"/>
            <a:ext cx="6341876" cy="114903"/>
            <a:chOff x="0" y="0"/>
            <a:chExt cx="26628604" cy="518160"/>
          </a:xfrm>
        </p:grpSpPr>
        <p:sp>
          <p:nvSpPr>
            <p:cNvPr id="17" name="Freeform 8"/>
            <p:cNvSpPr/>
            <p:nvPr/>
          </p:nvSpPr>
          <p:spPr>
            <a:xfrm>
              <a:off x="6350" y="6350"/>
              <a:ext cx="26615904" cy="505460"/>
            </a:xfrm>
            <a:custGeom>
              <a:avLst/>
              <a:gdLst/>
              <a:ahLst/>
              <a:cxnLst/>
              <a:rect l="l" t="t" r="r" b="b"/>
              <a:pathLst>
                <a:path w="26615904" h="505460">
                  <a:moveTo>
                    <a:pt x="252730" y="0"/>
                  </a:moveTo>
                  <a:lnTo>
                    <a:pt x="26363175" y="0"/>
                  </a:lnTo>
                  <a:cubicBezTo>
                    <a:pt x="26502875" y="0"/>
                    <a:pt x="26615904" y="113030"/>
                    <a:pt x="26615904" y="252730"/>
                  </a:cubicBezTo>
                  <a:cubicBezTo>
                    <a:pt x="26615904" y="392430"/>
                    <a:pt x="26502875" y="505460"/>
                    <a:pt x="26363175" y="505460"/>
                  </a:cubicBezTo>
                  <a:lnTo>
                    <a:pt x="252730" y="505460"/>
                  </a:lnTo>
                  <a:cubicBezTo>
                    <a:pt x="113030" y="505460"/>
                    <a:pt x="0" y="392430"/>
                    <a:pt x="0" y="252730"/>
                  </a:cubicBezTo>
                  <a:cubicBezTo>
                    <a:pt x="0" y="113030"/>
                    <a:pt x="113030" y="0"/>
                    <a:pt x="252730" y="0"/>
                  </a:cubicBezTo>
                  <a:close/>
                </a:path>
              </a:pathLst>
            </a:custGeom>
            <a:solidFill>
              <a:srgbClr val="419F65"/>
            </a:solidFill>
          </p:spPr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782929"/>
            <a:ext cx="664844" cy="664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8926293"/>
            <a:ext cx="664844" cy="664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782929"/>
            <a:ext cx="664844" cy="6640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8926293"/>
            <a:ext cx="664844" cy="66401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579149" y="2983350"/>
            <a:ext cx="7347729" cy="3847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sz="2800" b="1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The limitations of our project are:</a:t>
            </a:r>
          </a:p>
          <a:p>
            <a:pPr marL="457200" indent="-45720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The project doesn’t have any 3D implementations.</a:t>
            </a:r>
          </a:p>
          <a:p>
            <a:pPr marL="457200" indent="-45720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The project is incapable of generating maps of wider range of areas yet.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400000">
            <a:off x="6041285" y="4980607"/>
            <a:ext cx="6205430" cy="325785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-5400000">
            <a:off x="6154924" y="5085336"/>
            <a:ext cx="5978152" cy="116328"/>
            <a:chOff x="0" y="0"/>
            <a:chExt cx="26628604" cy="518160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26615904" cy="505460"/>
            </a:xfrm>
            <a:custGeom>
              <a:avLst/>
              <a:gdLst/>
              <a:ahLst/>
              <a:cxnLst/>
              <a:rect l="l" t="t" r="r" b="b"/>
              <a:pathLst>
                <a:path w="26615904" h="505460">
                  <a:moveTo>
                    <a:pt x="252730" y="0"/>
                  </a:moveTo>
                  <a:lnTo>
                    <a:pt x="26363175" y="0"/>
                  </a:lnTo>
                  <a:cubicBezTo>
                    <a:pt x="26502875" y="0"/>
                    <a:pt x="26615904" y="113030"/>
                    <a:pt x="26615904" y="252730"/>
                  </a:cubicBezTo>
                  <a:cubicBezTo>
                    <a:pt x="26615904" y="392430"/>
                    <a:pt x="26502875" y="505460"/>
                    <a:pt x="26363175" y="505460"/>
                  </a:cubicBezTo>
                  <a:lnTo>
                    <a:pt x="252730" y="505460"/>
                  </a:lnTo>
                  <a:cubicBezTo>
                    <a:pt x="113030" y="505460"/>
                    <a:pt x="0" y="392430"/>
                    <a:pt x="0" y="252730"/>
                  </a:cubicBezTo>
                  <a:cubicBezTo>
                    <a:pt x="0" y="113030"/>
                    <a:pt x="113030" y="0"/>
                    <a:pt x="252730" y="0"/>
                  </a:cubicBezTo>
                  <a:close/>
                </a:path>
              </a:pathLst>
            </a:custGeom>
            <a:solidFill>
              <a:srgbClr val="419F65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531843" y="4049441"/>
            <a:ext cx="8419291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sz="6700" dirty="0">
                <a:solidFill>
                  <a:srgbClr val="FFFFFF"/>
                </a:solidFill>
                <a:latin typeface="HK Grotesk Medium"/>
              </a:rPr>
              <a:t>LIMITATIONS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055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782929"/>
            <a:ext cx="664844" cy="664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8926293"/>
            <a:ext cx="664844" cy="664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782929"/>
            <a:ext cx="664844" cy="6640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8926293"/>
            <a:ext cx="664844" cy="66401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076268" y="2518061"/>
            <a:ext cx="12135464" cy="282428"/>
            <a:chOff x="556019" y="1928693"/>
            <a:chExt cx="8273908" cy="43438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10800000">
              <a:off x="556019" y="1928693"/>
              <a:ext cx="8273908" cy="434380"/>
            </a:xfrm>
            <a:prstGeom prst="rect">
              <a:avLst/>
            </a:prstGeom>
          </p:spPr>
        </p:pic>
        <p:grpSp>
          <p:nvGrpSpPr>
            <p:cNvPr id="10" name="Group 10"/>
            <p:cNvGrpSpPr/>
            <p:nvPr/>
          </p:nvGrpSpPr>
          <p:grpSpPr>
            <a:xfrm>
              <a:off x="709418" y="2070225"/>
              <a:ext cx="7967108" cy="151303"/>
              <a:chOff x="1863790" y="-8651400"/>
              <a:chExt cx="26615933" cy="505465"/>
            </a:xfrm>
          </p:grpSpPr>
          <p:sp>
            <p:nvSpPr>
              <p:cNvPr id="11" name="Freeform 11"/>
              <p:cNvSpPr/>
              <p:nvPr/>
            </p:nvSpPr>
            <p:spPr>
              <a:xfrm rot="10800000">
                <a:off x="1863790" y="-8651400"/>
                <a:ext cx="26615933" cy="505465"/>
              </a:xfrm>
              <a:custGeom>
                <a:avLst/>
                <a:gdLst/>
                <a:ahLst/>
                <a:cxnLst/>
                <a:rect l="l" t="t" r="r" b="b"/>
                <a:pathLst>
                  <a:path w="26615904" h="505460">
                    <a:moveTo>
                      <a:pt x="252730" y="0"/>
                    </a:moveTo>
                    <a:lnTo>
                      <a:pt x="26363175" y="0"/>
                    </a:lnTo>
                    <a:cubicBezTo>
                      <a:pt x="26502875" y="0"/>
                      <a:pt x="26615904" y="113030"/>
                      <a:pt x="26615904" y="252730"/>
                    </a:cubicBezTo>
                    <a:cubicBezTo>
                      <a:pt x="26615904" y="392430"/>
                      <a:pt x="26502875" y="505460"/>
                      <a:pt x="26363175" y="505460"/>
                    </a:cubicBezTo>
                    <a:lnTo>
                      <a:pt x="252730" y="505460"/>
                    </a:lnTo>
                    <a:cubicBezTo>
                      <a:pt x="113030" y="505460"/>
                      <a:pt x="0" y="392430"/>
                      <a:pt x="0" y="252730"/>
                    </a:cubicBezTo>
                    <a:cubicBezTo>
                      <a:pt x="0" y="113030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419F65"/>
              </a:solidFill>
            </p:spPr>
          </p:sp>
        </p:grp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0053D3-D950-4BDF-BDA1-4E20862B634B}"/>
              </a:ext>
            </a:extLst>
          </p:cNvPr>
          <p:cNvSpPr txBox="1"/>
          <p:nvPr/>
        </p:nvSpPr>
        <p:spPr>
          <a:xfrm>
            <a:off x="3555591" y="3370739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36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48ABB1-A3EF-4201-941C-30B973473302}"/>
              </a:ext>
            </a:extLst>
          </p:cNvPr>
          <p:cNvSpPr txBox="1"/>
          <p:nvPr/>
        </p:nvSpPr>
        <p:spPr>
          <a:xfrm>
            <a:off x="2743200" y="1311872"/>
            <a:ext cx="119634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</a:rPr>
              <a:t>RESULTS FROM OUR MODEL</a:t>
            </a:r>
          </a:p>
        </p:txBody>
      </p:sp>
      <p:pic>
        <p:nvPicPr>
          <p:cNvPr id="14" name="Picture 13"/>
          <p:cNvPicPr/>
          <p:nvPr/>
        </p:nvPicPr>
        <p:blipFill>
          <a:blip r:embed="rId4"/>
          <a:stretch>
            <a:fillRect/>
          </a:stretch>
        </p:blipFill>
        <p:spPr>
          <a:xfrm>
            <a:off x="5159541" y="3237237"/>
            <a:ext cx="7748338" cy="496904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757814" y="8693832"/>
            <a:ext cx="6551794" cy="4690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350" marR="0" indent="-6350" algn="ctr">
              <a:lnSpc>
                <a:spcPct val="102000"/>
              </a:lnSpc>
              <a:spcBef>
                <a:spcPts val="0"/>
              </a:spcBef>
              <a:spcAft>
                <a:spcPts val="885"/>
              </a:spcAft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ea typeface="Times New Roman" panose="02020603050405020304" pitchFamily="18" charset="0"/>
              </a:rPr>
              <a:t>Fig. : Maps containing roads, buildings and lake </a:t>
            </a:r>
            <a:endParaRPr lang="en-US" sz="2400" dirty="0">
              <a:solidFill>
                <a:schemeClr val="bg1">
                  <a:lumMod val="65000"/>
                </a:schemeClr>
              </a:solidFill>
              <a:effectLst/>
              <a:latin typeface="HK Grotesk Light" panose="020B060402020202020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728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782929"/>
            <a:ext cx="664844" cy="664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8926293"/>
            <a:ext cx="664844" cy="664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782929"/>
            <a:ext cx="664844" cy="6640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8926293"/>
            <a:ext cx="664844" cy="664013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0053D3-D950-4BDF-BDA1-4E20862B634B}"/>
              </a:ext>
            </a:extLst>
          </p:cNvPr>
          <p:cNvSpPr txBox="1"/>
          <p:nvPr/>
        </p:nvSpPr>
        <p:spPr>
          <a:xfrm>
            <a:off x="3555591" y="3370739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36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02648" y="8693832"/>
            <a:ext cx="5662127" cy="4690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350" marR="0" indent="-6350" algn="ctr">
              <a:lnSpc>
                <a:spcPct val="102000"/>
              </a:lnSpc>
              <a:spcBef>
                <a:spcPts val="0"/>
              </a:spcBef>
              <a:spcAft>
                <a:spcPts val="885"/>
              </a:spcAft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ea typeface="Times New Roman" panose="02020603050405020304" pitchFamily="18" charset="0"/>
              </a:rPr>
              <a:t>Fig. : Maps including roads and buildings </a:t>
            </a:r>
            <a:endParaRPr lang="en-US" sz="2400" dirty="0">
              <a:solidFill>
                <a:schemeClr val="bg1">
                  <a:lumMod val="65000"/>
                </a:schemeClr>
              </a:solidFill>
              <a:effectLst/>
              <a:latin typeface="HK Grotesk Light" panose="020B0604020202020204" charset="0"/>
              <a:ea typeface="Times New Roman" panose="02020603050405020304" pitchFamily="18" charset="0"/>
            </a:endParaRPr>
          </a:p>
        </p:txBody>
      </p:sp>
      <p:pic>
        <p:nvPicPr>
          <p:cNvPr id="15" name="Picture 14"/>
          <p:cNvPicPr/>
          <p:nvPr/>
        </p:nvPicPr>
        <p:blipFill>
          <a:blip r:embed="rId3"/>
          <a:stretch>
            <a:fillRect/>
          </a:stretch>
        </p:blipFill>
        <p:spPr>
          <a:xfrm>
            <a:off x="3932321" y="1148718"/>
            <a:ext cx="10202780" cy="670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966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782929"/>
            <a:ext cx="664844" cy="664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8926293"/>
            <a:ext cx="664844" cy="664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782929"/>
            <a:ext cx="664844" cy="6640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8926293"/>
            <a:ext cx="664844" cy="664013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0053D3-D950-4BDF-BDA1-4E20862B634B}"/>
              </a:ext>
            </a:extLst>
          </p:cNvPr>
          <p:cNvSpPr txBox="1"/>
          <p:nvPr/>
        </p:nvSpPr>
        <p:spPr>
          <a:xfrm>
            <a:off x="3555591" y="3370739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36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97943" y="8693832"/>
            <a:ext cx="7271542" cy="4690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350" marR="0" indent="-6350" algn="ctr">
              <a:lnSpc>
                <a:spcPct val="102000"/>
              </a:lnSpc>
              <a:spcBef>
                <a:spcPts val="0"/>
              </a:spcBef>
              <a:spcAft>
                <a:spcPts val="885"/>
              </a:spcAft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ea typeface="Times New Roman" panose="02020603050405020304" pitchFamily="18" charset="0"/>
              </a:rPr>
              <a:t>Fig. : Maps including roads, buildings and open lands </a:t>
            </a:r>
            <a:endParaRPr lang="en-US" sz="2400" dirty="0">
              <a:solidFill>
                <a:schemeClr val="bg1">
                  <a:lumMod val="65000"/>
                </a:schemeClr>
              </a:solidFill>
              <a:effectLst/>
              <a:latin typeface="HK Grotesk Light" panose="020B0604020202020204" charset="0"/>
              <a:ea typeface="Times New Roman" panose="02020603050405020304" pitchFamily="18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3898231" y="1913021"/>
            <a:ext cx="10491538" cy="646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086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782929"/>
            <a:ext cx="664844" cy="664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8926293"/>
            <a:ext cx="664844" cy="664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782929"/>
            <a:ext cx="664844" cy="6640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8926293"/>
            <a:ext cx="664844" cy="664013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517368" y="8693832"/>
            <a:ext cx="7032695" cy="4690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350" marR="0" indent="-6350" algn="ctr">
              <a:lnSpc>
                <a:spcPct val="102000"/>
              </a:lnSpc>
              <a:spcBef>
                <a:spcPts val="0"/>
              </a:spcBef>
              <a:spcAft>
                <a:spcPts val="885"/>
              </a:spcAft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ea typeface="Times New Roman" panose="02020603050405020304" pitchFamily="18" charset="0"/>
              </a:rPr>
              <a:t>Fig. : Maps including roads, buildings and highways </a:t>
            </a:r>
            <a:endParaRPr lang="en-US" sz="2400" dirty="0">
              <a:solidFill>
                <a:schemeClr val="bg1">
                  <a:lumMod val="65000"/>
                </a:schemeClr>
              </a:solidFill>
              <a:effectLst/>
              <a:latin typeface="HK Grotesk Light" panose="020B0604020202020204" charset="0"/>
              <a:ea typeface="Times New Roman" panose="02020603050405020304" pitchFamily="18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3441032" y="1840832"/>
            <a:ext cx="11405936" cy="660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268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782929"/>
            <a:ext cx="664844" cy="664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8926293"/>
            <a:ext cx="664844" cy="664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782929"/>
            <a:ext cx="664844" cy="6640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8926293"/>
            <a:ext cx="664844" cy="664013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0053D3-D950-4BDF-BDA1-4E20862B634B}"/>
              </a:ext>
            </a:extLst>
          </p:cNvPr>
          <p:cNvSpPr txBox="1"/>
          <p:nvPr/>
        </p:nvSpPr>
        <p:spPr>
          <a:xfrm>
            <a:off x="3555591" y="3370739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36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50042" y="8693832"/>
            <a:ext cx="7167347" cy="4690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350" marR="0" indent="-6350" algn="ctr">
              <a:lnSpc>
                <a:spcPct val="102000"/>
              </a:lnSpc>
              <a:spcBef>
                <a:spcPts val="0"/>
              </a:spcBef>
              <a:spcAft>
                <a:spcPts val="885"/>
              </a:spcAft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ea typeface="Times New Roman" panose="02020603050405020304" pitchFamily="18" charset="0"/>
              </a:rPr>
              <a:t>Fig. : Maps including roads, highway and open lands </a:t>
            </a:r>
            <a:endParaRPr lang="en-US" sz="2400" dirty="0">
              <a:solidFill>
                <a:schemeClr val="bg1">
                  <a:lumMod val="65000"/>
                </a:schemeClr>
              </a:solidFill>
              <a:effectLst/>
              <a:latin typeface="HK Grotesk Light" panose="020B0604020202020204" charset="0"/>
              <a:ea typeface="Times New Roman" panose="02020603050405020304" pitchFamily="18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3705725" y="2081462"/>
            <a:ext cx="10876550" cy="612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579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" y="-42900"/>
            <a:ext cx="18286857" cy="102863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784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782929"/>
            <a:ext cx="664844" cy="664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8926293"/>
            <a:ext cx="664844" cy="664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782929"/>
            <a:ext cx="664844" cy="6640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8926293"/>
            <a:ext cx="664844" cy="66401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335437" y="3911633"/>
            <a:ext cx="7591441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2"/>
              </a:lnSpc>
            </a:pPr>
            <a:r>
              <a:rPr lang="en-US" sz="3416" dirty="0">
                <a:solidFill>
                  <a:srgbClr val="BBBBBB"/>
                </a:solidFill>
                <a:latin typeface="HK Grotesk Light"/>
              </a:rPr>
              <a:t>To generate a standard layer of maps from satellite images using conditional-GAN.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14600" y="4407289"/>
            <a:ext cx="4880616" cy="85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720"/>
              </a:lnSpc>
            </a:pPr>
            <a:r>
              <a:rPr lang="en-US" sz="5600" dirty="0">
                <a:solidFill>
                  <a:schemeClr val="bg1"/>
                </a:solidFill>
                <a:latin typeface="HK Grotesk Medium"/>
              </a:rPr>
              <a:t>CONCEPT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534400" y="2007448"/>
            <a:ext cx="325785" cy="6205430"/>
            <a:chOff x="0" y="0"/>
            <a:chExt cx="434380" cy="8273907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-5400000">
              <a:off x="-3919763" y="3919763"/>
              <a:ext cx="8273907" cy="434380"/>
            </a:xfrm>
            <a:prstGeom prst="rect">
              <a:avLst/>
            </a:prstGeom>
          </p:spPr>
        </p:pic>
        <p:grpSp>
          <p:nvGrpSpPr>
            <p:cNvPr id="10" name="Group 10"/>
            <p:cNvGrpSpPr/>
            <p:nvPr/>
          </p:nvGrpSpPr>
          <p:grpSpPr>
            <a:xfrm rot="-5400000">
              <a:off x="-3766421" y="4059402"/>
              <a:ext cx="7970870" cy="155103"/>
              <a:chOff x="0" y="0"/>
              <a:chExt cx="26628604" cy="51816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6350" y="6350"/>
                <a:ext cx="26615904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26615904" h="505460">
                    <a:moveTo>
                      <a:pt x="252730" y="0"/>
                    </a:moveTo>
                    <a:lnTo>
                      <a:pt x="26363175" y="0"/>
                    </a:lnTo>
                    <a:cubicBezTo>
                      <a:pt x="26502875" y="0"/>
                      <a:pt x="26615904" y="113030"/>
                      <a:pt x="26615904" y="252730"/>
                    </a:cubicBezTo>
                    <a:cubicBezTo>
                      <a:pt x="26615904" y="392430"/>
                      <a:pt x="26502875" y="505460"/>
                      <a:pt x="26363175" y="505460"/>
                    </a:cubicBezTo>
                    <a:lnTo>
                      <a:pt x="252730" y="505460"/>
                    </a:lnTo>
                    <a:cubicBezTo>
                      <a:pt x="113030" y="505460"/>
                      <a:pt x="0" y="392430"/>
                      <a:pt x="0" y="252730"/>
                    </a:cubicBezTo>
                    <a:cubicBezTo>
                      <a:pt x="0" y="113030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419F65"/>
              </a:solidFill>
            </p:spPr>
          </p:sp>
        </p:grp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6278" y="782929"/>
            <a:ext cx="664844" cy="664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6278" y="8926293"/>
            <a:ext cx="664844" cy="664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26878" y="782929"/>
            <a:ext cx="664844" cy="6640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26878" y="8926293"/>
            <a:ext cx="664844" cy="66401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305800" y="2628901"/>
            <a:ext cx="8915400" cy="5029199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185464" y="2472503"/>
            <a:ext cx="6199126" cy="4407099"/>
            <a:chOff x="-170723" y="-2169148"/>
            <a:chExt cx="8265500" cy="5876133"/>
          </a:xfrm>
        </p:grpSpPr>
        <p:sp>
          <p:nvSpPr>
            <p:cNvPr id="11" name="TextBox 11"/>
            <p:cNvSpPr txBox="1"/>
            <p:nvPr/>
          </p:nvSpPr>
          <p:spPr>
            <a:xfrm>
              <a:off x="0" y="3084262"/>
              <a:ext cx="8094777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391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170723" y="-2169148"/>
              <a:ext cx="8094776" cy="1171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88"/>
                </a:lnSpc>
              </a:pPr>
              <a:r>
                <a:rPr lang="en-US" sz="5600" dirty="0">
                  <a:solidFill>
                    <a:schemeClr val="bg1"/>
                  </a:solidFill>
                  <a:latin typeface="HK Grotesk Medium"/>
                </a:rPr>
                <a:t>GAN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380579" y="2256583"/>
            <a:ext cx="325785" cy="6205430"/>
            <a:chOff x="0" y="0"/>
            <a:chExt cx="434380" cy="8273907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 rot="-5400000">
              <a:off x="-3919763" y="3919763"/>
              <a:ext cx="8273907" cy="434380"/>
            </a:xfrm>
            <a:prstGeom prst="rect">
              <a:avLst/>
            </a:prstGeom>
          </p:spPr>
        </p:pic>
        <p:grpSp>
          <p:nvGrpSpPr>
            <p:cNvPr id="15" name="Group 15"/>
            <p:cNvGrpSpPr/>
            <p:nvPr/>
          </p:nvGrpSpPr>
          <p:grpSpPr>
            <a:xfrm rot="-5400000">
              <a:off x="-3766421" y="4059402"/>
              <a:ext cx="7970870" cy="155103"/>
              <a:chOff x="0" y="0"/>
              <a:chExt cx="26628604" cy="51816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6350" y="6350"/>
                <a:ext cx="26615904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26615904" h="505460">
                    <a:moveTo>
                      <a:pt x="252730" y="0"/>
                    </a:moveTo>
                    <a:lnTo>
                      <a:pt x="26363175" y="0"/>
                    </a:lnTo>
                    <a:cubicBezTo>
                      <a:pt x="26502875" y="0"/>
                      <a:pt x="26615904" y="113030"/>
                      <a:pt x="26615904" y="252730"/>
                    </a:cubicBezTo>
                    <a:cubicBezTo>
                      <a:pt x="26615904" y="392430"/>
                      <a:pt x="26502875" y="505460"/>
                      <a:pt x="26363175" y="505460"/>
                    </a:cubicBezTo>
                    <a:lnTo>
                      <a:pt x="252730" y="505460"/>
                    </a:lnTo>
                    <a:cubicBezTo>
                      <a:pt x="113030" y="505460"/>
                      <a:pt x="0" y="392430"/>
                      <a:pt x="0" y="252730"/>
                    </a:cubicBezTo>
                    <a:cubicBezTo>
                      <a:pt x="0" y="113030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419F65"/>
              </a:solidFill>
            </p:spPr>
          </p:sp>
        </p:grpSp>
      </p:grpSp>
      <p:sp>
        <p:nvSpPr>
          <p:cNvPr id="17" name="TextBox 17"/>
          <p:cNvSpPr txBox="1"/>
          <p:nvPr/>
        </p:nvSpPr>
        <p:spPr>
          <a:xfrm>
            <a:off x="1077942" y="3841565"/>
            <a:ext cx="6071083" cy="4501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59" lvl="1" algn="ctr">
              <a:lnSpc>
                <a:spcPts val="3919"/>
              </a:lnSpc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GANs are a clever way of training a generative model by framing the problem as a supervised learning problem with two sub-models: the generator model that we train to generate new examples, and the discriminator model that tries to classify examples as either real (from the domain) or fake (generated).</a:t>
            </a:r>
            <a:endParaRPr lang="en-US" sz="2799" dirty="0">
              <a:solidFill>
                <a:schemeClr val="bg1">
                  <a:lumMod val="65000"/>
                </a:schemeClr>
              </a:solidFill>
              <a:latin typeface="HK Grotesk Light" panose="020B060402020202020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4" name="Picture 23"/>
          <p:cNvPicPr/>
          <p:nvPr/>
        </p:nvPicPr>
        <p:blipFill>
          <a:blip r:embed="rId6"/>
          <a:stretch>
            <a:fillRect/>
          </a:stretch>
        </p:blipFill>
        <p:spPr>
          <a:xfrm>
            <a:off x="8768908" y="3314700"/>
            <a:ext cx="7918891" cy="365795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6278" y="782929"/>
            <a:ext cx="664844" cy="664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6278" y="8926293"/>
            <a:ext cx="664844" cy="664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26878" y="782929"/>
            <a:ext cx="664844" cy="6640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26878" y="8926293"/>
            <a:ext cx="664844" cy="66401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305800" y="2628901"/>
            <a:ext cx="8915400" cy="5029199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738135" y="2401727"/>
            <a:ext cx="6646455" cy="4477875"/>
            <a:chOff x="-767163" y="-2263516"/>
            <a:chExt cx="8861940" cy="597050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3084262"/>
              <a:ext cx="8094777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391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767163" y="-2263516"/>
              <a:ext cx="8094777" cy="1171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88"/>
                </a:lnSpc>
              </a:pPr>
              <a:r>
                <a:rPr lang="en-US" sz="5600" dirty="0" err="1">
                  <a:solidFill>
                    <a:schemeClr val="bg1"/>
                  </a:solidFill>
                  <a:latin typeface="HK Grotesk Medium"/>
                </a:rPr>
                <a:t>cGAN</a:t>
              </a:r>
              <a:endParaRPr lang="en-US" sz="5600" dirty="0">
                <a:solidFill>
                  <a:schemeClr val="bg1"/>
                </a:solidFill>
                <a:latin typeface="HK Grotesk Medium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380579" y="2256583"/>
            <a:ext cx="325785" cy="6205430"/>
            <a:chOff x="0" y="0"/>
            <a:chExt cx="434380" cy="8273907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 rot="-5400000">
              <a:off x="-3919763" y="3919763"/>
              <a:ext cx="8273907" cy="434380"/>
            </a:xfrm>
            <a:prstGeom prst="rect">
              <a:avLst/>
            </a:prstGeom>
          </p:spPr>
        </p:pic>
        <p:grpSp>
          <p:nvGrpSpPr>
            <p:cNvPr id="15" name="Group 15"/>
            <p:cNvGrpSpPr/>
            <p:nvPr/>
          </p:nvGrpSpPr>
          <p:grpSpPr>
            <a:xfrm rot="-5400000">
              <a:off x="-3766421" y="4059402"/>
              <a:ext cx="7970870" cy="155103"/>
              <a:chOff x="0" y="0"/>
              <a:chExt cx="26628604" cy="51816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6350" y="6350"/>
                <a:ext cx="26615904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26615904" h="505460">
                    <a:moveTo>
                      <a:pt x="252730" y="0"/>
                    </a:moveTo>
                    <a:lnTo>
                      <a:pt x="26363175" y="0"/>
                    </a:lnTo>
                    <a:cubicBezTo>
                      <a:pt x="26502875" y="0"/>
                      <a:pt x="26615904" y="113030"/>
                      <a:pt x="26615904" y="252730"/>
                    </a:cubicBezTo>
                    <a:cubicBezTo>
                      <a:pt x="26615904" y="392430"/>
                      <a:pt x="26502875" y="505460"/>
                      <a:pt x="26363175" y="505460"/>
                    </a:cubicBezTo>
                    <a:lnTo>
                      <a:pt x="252730" y="505460"/>
                    </a:lnTo>
                    <a:cubicBezTo>
                      <a:pt x="113030" y="505460"/>
                      <a:pt x="0" y="392430"/>
                      <a:pt x="0" y="252730"/>
                    </a:cubicBezTo>
                    <a:cubicBezTo>
                      <a:pt x="0" y="113030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419F65"/>
              </a:solidFill>
            </p:spPr>
          </p:sp>
        </p:grpSp>
      </p:grpSp>
      <p:sp>
        <p:nvSpPr>
          <p:cNvPr id="17" name="TextBox 17"/>
          <p:cNvSpPr txBox="1"/>
          <p:nvPr/>
        </p:nvSpPr>
        <p:spPr>
          <a:xfrm>
            <a:off x="783851" y="3505245"/>
            <a:ext cx="6071083" cy="4983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59" lvl="1" algn="ctr">
              <a:lnSpc>
                <a:spcPts val="3919"/>
              </a:lnSpc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</a:rPr>
              <a:t>In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</a:rPr>
              <a:t>cGAN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</a:rPr>
              <a:t>, a conditional setting is applied, meaning that both the generator and discriminator are conditioned on some sort of auxiliary information from other modalities. As a result, the ideal model can learn multi-modal mapping from inputs to outputs by being fed with different contextual information.</a:t>
            </a:r>
          </a:p>
          <a:p>
            <a:pPr marL="302259" lvl="1" algn="ctr">
              <a:lnSpc>
                <a:spcPts val="3919"/>
              </a:lnSpc>
            </a:pPr>
            <a:endParaRPr lang="en-US" sz="2799" dirty="0">
              <a:solidFill>
                <a:schemeClr val="bg1">
                  <a:lumMod val="65000"/>
                </a:schemeClr>
              </a:solidFill>
              <a:latin typeface="HK Grotesk Light" panose="020B060402020202020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8" name="Picture 17"/>
          <p:cNvPicPr/>
          <p:nvPr/>
        </p:nvPicPr>
        <p:blipFill>
          <a:blip r:embed="rId6"/>
          <a:stretch>
            <a:fillRect/>
          </a:stretch>
        </p:blipFill>
        <p:spPr>
          <a:xfrm>
            <a:off x="8938967" y="3695699"/>
            <a:ext cx="7649066" cy="289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400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6278" y="782929"/>
            <a:ext cx="664844" cy="664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6278" y="8926293"/>
            <a:ext cx="664844" cy="664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26878" y="782929"/>
            <a:ext cx="664844" cy="6640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26878" y="8926293"/>
            <a:ext cx="664844" cy="664013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052763" y="4823195"/>
            <a:ext cx="6223029" cy="1158505"/>
            <a:chOff x="-767163" y="-2263516"/>
            <a:chExt cx="8861940" cy="597050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3084262"/>
              <a:ext cx="8094777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391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767163" y="-2263516"/>
              <a:ext cx="8094777" cy="4529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88"/>
                </a:lnSpc>
              </a:pPr>
              <a:r>
                <a:rPr lang="en-US" sz="5600" dirty="0">
                  <a:solidFill>
                    <a:schemeClr val="bg1"/>
                  </a:solidFill>
                  <a:latin typeface="HK Grotesk Medium"/>
                </a:rPr>
                <a:t>Pix2Pix GAN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380579" y="2256583"/>
            <a:ext cx="325785" cy="6205430"/>
            <a:chOff x="0" y="0"/>
            <a:chExt cx="434380" cy="8273907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-5400000">
              <a:off x="-3919763" y="3919763"/>
              <a:ext cx="8273907" cy="434380"/>
            </a:xfrm>
            <a:prstGeom prst="rect">
              <a:avLst/>
            </a:prstGeom>
          </p:spPr>
        </p:pic>
        <p:grpSp>
          <p:nvGrpSpPr>
            <p:cNvPr id="15" name="Group 15"/>
            <p:cNvGrpSpPr/>
            <p:nvPr/>
          </p:nvGrpSpPr>
          <p:grpSpPr>
            <a:xfrm rot="-5400000">
              <a:off x="-3766421" y="4059402"/>
              <a:ext cx="7970870" cy="155103"/>
              <a:chOff x="0" y="0"/>
              <a:chExt cx="26628604" cy="51816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6350" y="6350"/>
                <a:ext cx="26615904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26615904" h="505460">
                    <a:moveTo>
                      <a:pt x="252730" y="0"/>
                    </a:moveTo>
                    <a:lnTo>
                      <a:pt x="26363175" y="0"/>
                    </a:lnTo>
                    <a:cubicBezTo>
                      <a:pt x="26502875" y="0"/>
                      <a:pt x="26615904" y="113030"/>
                      <a:pt x="26615904" y="252730"/>
                    </a:cubicBezTo>
                    <a:cubicBezTo>
                      <a:pt x="26615904" y="392430"/>
                      <a:pt x="26502875" y="505460"/>
                      <a:pt x="26363175" y="505460"/>
                    </a:cubicBezTo>
                    <a:lnTo>
                      <a:pt x="252730" y="505460"/>
                    </a:lnTo>
                    <a:cubicBezTo>
                      <a:pt x="113030" y="505460"/>
                      <a:pt x="0" y="392430"/>
                      <a:pt x="0" y="252730"/>
                    </a:cubicBezTo>
                    <a:cubicBezTo>
                      <a:pt x="0" y="113030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419F65"/>
              </a:solidFill>
            </p:spPr>
          </p:sp>
        </p:grpSp>
      </p:grpSp>
      <p:sp>
        <p:nvSpPr>
          <p:cNvPr id="17" name="TextBox 17"/>
          <p:cNvSpPr txBox="1"/>
          <p:nvPr/>
        </p:nvSpPr>
        <p:spPr>
          <a:xfrm>
            <a:off x="9601200" y="2867300"/>
            <a:ext cx="6071083" cy="4983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59" lvl="1" algn="ctr">
              <a:lnSpc>
                <a:spcPts val="3919"/>
              </a:lnSpc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</a:rPr>
              <a:t>The Pix2Pix model is a type of conditional GAN, or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</a:rPr>
              <a:t>cGAN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</a:rPr>
              <a:t>, where the generation of the output image is conditional on an input, in this case, a source image. The discriminator is provided both with a source image and the target image and must determine whether the target is a plausible transformation of the source image.</a:t>
            </a:r>
            <a:endParaRPr lang="en-US" sz="2799" dirty="0">
              <a:solidFill>
                <a:schemeClr val="bg1">
                  <a:lumMod val="65000"/>
                </a:schemeClr>
              </a:solidFill>
              <a:latin typeface="HK Grotesk Light" panose="020B060402020202020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547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6278" y="782929"/>
            <a:ext cx="664844" cy="664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6278" y="8926293"/>
            <a:ext cx="664844" cy="664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26878" y="782929"/>
            <a:ext cx="664844" cy="6640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26878" y="8926293"/>
            <a:ext cx="664844" cy="66401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5400000">
            <a:off x="6041286" y="4980607"/>
            <a:ext cx="6205430" cy="325785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-5400000">
            <a:off x="6154924" y="5085336"/>
            <a:ext cx="5978152" cy="116328"/>
            <a:chOff x="0" y="0"/>
            <a:chExt cx="26628604" cy="518160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26615904" cy="505460"/>
            </a:xfrm>
            <a:custGeom>
              <a:avLst/>
              <a:gdLst/>
              <a:ahLst/>
              <a:cxnLst/>
              <a:rect l="l" t="t" r="r" b="b"/>
              <a:pathLst>
                <a:path w="26615904" h="505460">
                  <a:moveTo>
                    <a:pt x="252730" y="0"/>
                  </a:moveTo>
                  <a:lnTo>
                    <a:pt x="26363175" y="0"/>
                  </a:lnTo>
                  <a:cubicBezTo>
                    <a:pt x="26502875" y="0"/>
                    <a:pt x="26615904" y="113030"/>
                    <a:pt x="26615904" y="252730"/>
                  </a:cubicBezTo>
                  <a:cubicBezTo>
                    <a:pt x="26615904" y="392430"/>
                    <a:pt x="26502875" y="505460"/>
                    <a:pt x="26363175" y="505460"/>
                  </a:cubicBezTo>
                  <a:lnTo>
                    <a:pt x="252730" y="505460"/>
                  </a:lnTo>
                  <a:cubicBezTo>
                    <a:pt x="113030" y="505460"/>
                    <a:pt x="0" y="392430"/>
                    <a:pt x="0" y="252730"/>
                  </a:cubicBezTo>
                  <a:cubicBezTo>
                    <a:pt x="0" y="113030"/>
                    <a:pt x="113030" y="0"/>
                    <a:pt x="252730" y="0"/>
                  </a:cubicBezTo>
                  <a:close/>
                </a:path>
              </a:pathLst>
            </a:custGeom>
            <a:solidFill>
              <a:srgbClr val="419F65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110645" y="3185009"/>
            <a:ext cx="6816233" cy="294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</a:rPr>
              <a:t>We have used two datasets to train this model. One is the so-called “maps” dataset used in the Pix2Pix paper and the other one is self-prepared by us using Google maps </a:t>
            </a:r>
            <a:r>
              <a:rPr lang="en-US" sz="280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</a:rPr>
              <a:t>and CV2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</a:rPr>
              <a:t>script.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HK Grotesk Light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86061" y="4133761"/>
            <a:ext cx="8795028" cy="1052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sz="6100" dirty="0">
                <a:solidFill>
                  <a:schemeClr val="bg1"/>
                </a:solidFill>
                <a:latin typeface="HK Grotesk Medium"/>
              </a:rPr>
              <a:t>DATASETS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3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5400000">
            <a:off x="5842602" y="4781921"/>
            <a:ext cx="6582982" cy="345606"/>
          </a:xfrm>
          <a:prstGeom prst="rect">
            <a:avLst/>
          </a:prstGeom>
        </p:spPr>
      </p:pic>
      <p:grpSp>
        <p:nvGrpSpPr>
          <p:cNvPr id="14" name="Group 7"/>
          <p:cNvGrpSpPr/>
          <p:nvPr/>
        </p:nvGrpSpPr>
        <p:grpSpPr>
          <a:xfrm rot="-5400000">
            <a:off x="5973775" y="4904186"/>
            <a:ext cx="6341876" cy="114903"/>
            <a:chOff x="0" y="0"/>
            <a:chExt cx="26628604" cy="518160"/>
          </a:xfrm>
        </p:grpSpPr>
        <p:sp>
          <p:nvSpPr>
            <p:cNvPr id="15" name="Freeform 8"/>
            <p:cNvSpPr/>
            <p:nvPr/>
          </p:nvSpPr>
          <p:spPr>
            <a:xfrm>
              <a:off x="6350" y="6350"/>
              <a:ext cx="26615904" cy="505460"/>
            </a:xfrm>
            <a:custGeom>
              <a:avLst/>
              <a:gdLst/>
              <a:ahLst/>
              <a:cxnLst/>
              <a:rect l="l" t="t" r="r" b="b"/>
              <a:pathLst>
                <a:path w="26615904" h="505460">
                  <a:moveTo>
                    <a:pt x="252730" y="0"/>
                  </a:moveTo>
                  <a:lnTo>
                    <a:pt x="26363175" y="0"/>
                  </a:lnTo>
                  <a:cubicBezTo>
                    <a:pt x="26502875" y="0"/>
                    <a:pt x="26615904" y="113030"/>
                    <a:pt x="26615904" y="252730"/>
                  </a:cubicBezTo>
                  <a:cubicBezTo>
                    <a:pt x="26615904" y="392430"/>
                    <a:pt x="26502875" y="505460"/>
                    <a:pt x="26363175" y="505460"/>
                  </a:cubicBezTo>
                  <a:lnTo>
                    <a:pt x="252730" y="505460"/>
                  </a:lnTo>
                  <a:cubicBezTo>
                    <a:pt x="113030" y="505460"/>
                    <a:pt x="0" y="392430"/>
                    <a:pt x="0" y="252730"/>
                  </a:cubicBezTo>
                  <a:cubicBezTo>
                    <a:pt x="0" y="113030"/>
                    <a:pt x="113030" y="0"/>
                    <a:pt x="252730" y="0"/>
                  </a:cubicBezTo>
                  <a:close/>
                </a:path>
              </a:pathLst>
            </a:custGeom>
            <a:solidFill>
              <a:srgbClr val="419F65"/>
            </a:solidFill>
          </p:spPr>
        </p:sp>
      </p:grpSp>
      <p:grpSp>
        <p:nvGrpSpPr>
          <p:cNvPr id="16" name="Group 7"/>
          <p:cNvGrpSpPr/>
          <p:nvPr/>
        </p:nvGrpSpPr>
        <p:grpSpPr>
          <a:xfrm rot="-5400000">
            <a:off x="5973777" y="4904186"/>
            <a:ext cx="6341876" cy="114903"/>
            <a:chOff x="0" y="0"/>
            <a:chExt cx="26628604" cy="518160"/>
          </a:xfrm>
        </p:grpSpPr>
        <p:sp>
          <p:nvSpPr>
            <p:cNvPr id="17" name="Freeform 8"/>
            <p:cNvSpPr/>
            <p:nvPr/>
          </p:nvSpPr>
          <p:spPr>
            <a:xfrm>
              <a:off x="6350" y="6350"/>
              <a:ext cx="26615904" cy="505460"/>
            </a:xfrm>
            <a:custGeom>
              <a:avLst/>
              <a:gdLst/>
              <a:ahLst/>
              <a:cxnLst/>
              <a:rect l="l" t="t" r="r" b="b"/>
              <a:pathLst>
                <a:path w="26615904" h="505460">
                  <a:moveTo>
                    <a:pt x="252730" y="0"/>
                  </a:moveTo>
                  <a:lnTo>
                    <a:pt x="26363175" y="0"/>
                  </a:lnTo>
                  <a:cubicBezTo>
                    <a:pt x="26502875" y="0"/>
                    <a:pt x="26615904" y="113030"/>
                    <a:pt x="26615904" y="252730"/>
                  </a:cubicBezTo>
                  <a:cubicBezTo>
                    <a:pt x="26615904" y="392430"/>
                    <a:pt x="26502875" y="505460"/>
                    <a:pt x="26363175" y="505460"/>
                  </a:cubicBezTo>
                  <a:lnTo>
                    <a:pt x="252730" y="505460"/>
                  </a:lnTo>
                  <a:cubicBezTo>
                    <a:pt x="113030" y="505460"/>
                    <a:pt x="0" y="392430"/>
                    <a:pt x="0" y="252730"/>
                  </a:cubicBezTo>
                  <a:cubicBezTo>
                    <a:pt x="0" y="113030"/>
                    <a:pt x="113030" y="0"/>
                    <a:pt x="252730" y="0"/>
                  </a:cubicBezTo>
                  <a:close/>
                </a:path>
              </a:pathLst>
            </a:custGeom>
            <a:solidFill>
              <a:srgbClr val="419F65"/>
            </a:solidFill>
          </p:spPr>
        </p:sp>
      </p:grpSp>
    </p:spTree>
    <p:extLst>
      <p:ext uri="{BB962C8B-B14F-4D97-AF65-F5344CB8AC3E}">
        <p14:creationId xmlns:p14="http://schemas.microsoft.com/office/powerpoint/2010/main" val="2252744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782929"/>
            <a:ext cx="664844" cy="664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8926293"/>
            <a:ext cx="664844" cy="664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782929"/>
            <a:ext cx="664844" cy="6640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8926293"/>
            <a:ext cx="664844" cy="66401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906000" y="2857500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Satellite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338" y="1238583"/>
            <a:ext cx="9323670" cy="7640798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679549" y="769248"/>
            <a:ext cx="458962" cy="8579468"/>
            <a:chOff x="0" y="0"/>
            <a:chExt cx="434380" cy="827390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-5400000">
              <a:off x="-3919763" y="3919763"/>
              <a:ext cx="8273907" cy="434380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 rot="-5400000">
              <a:off x="-3766421" y="4059402"/>
              <a:ext cx="7970870" cy="155103"/>
              <a:chOff x="0" y="0"/>
              <a:chExt cx="26628604" cy="518160"/>
            </a:xfrm>
          </p:grpSpPr>
          <p:sp>
            <p:nvSpPr>
              <p:cNvPr id="14" name="Freeform 13"/>
              <p:cNvSpPr/>
              <p:nvPr/>
            </p:nvSpPr>
            <p:spPr>
              <a:xfrm>
                <a:off x="6350" y="6350"/>
                <a:ext cx="26615904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26615904" h="505460">
                    <a:moveTo>
                      <a:pt x="252730" y="0"/>
                    </a:moveTo>
                    <a:lnTo>
                      <a:pt x="26363175" y="0"/>
                    </a:lnTo>
                    <a:cubicBezTo>
                      <a:pt x="26502875" y="0"/>
                      <a:pt x="26615904" y="113030"/>
                      <a:pt x="26615904" y="252730"/>
                    </a:cubicBezTo>
                    <a:cubicBezTo>
                      <a:pt x="26615904" y="392430"/>
                      <a:pt x="26502875" y="505460"/>
                      <a:pt x="26363175" y="505460"/>
                    </a:cubicBezTo>
                    <a:lnTo>
                      <a:pt x="252730" y="505460"/>
                    </a:lnTo>
                    <a:cubicBezTo>
                      <a:pt x="113030" y="505460"/>
                      <a:pt x="0" y="392430"/>
                      <a:pt x="0" y="252730"/>
                    </a:cubicBezTo>
                    <a:cubicBezTo>
                      <a:pt x="0" y="113030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419F65"/>
              </a:solidFill>
            </p:spPr>
          </p:sp>
        </p:grpSp>
      </p:grpSp>
      <p:sp>
        <p:nvSpPr>
          <p:cNvPr id="15" name="TextBox 10"/>
          <p:cNvSpPr txBox="1"/>
          <p:nvPr/>
        </p:nvSpPr>
        <p:spPr>
          <a:xfrm>
            <a:off x="-381000" y="3875418"/>
            <a:ext cx="8419291" cy="2367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sz="6700" dirty="0">
                <a:solidFill>
                  <a:srgbClr val="FFFFFF"/>
                </a:solidFill>
                <a:latin typeface="HK Grotesk Medium"/>
              </a:rPr>
              <a:t>BLOCK </a:t>
            </a:r>
          </a:p>
          <a:p>
            <a:pPr algn="ctr">
              <a:lnSpc>
                <a:spcPts val="9380"/>
              </a:lnSpc>
            </a:pPr>
            <a:r>
              <a:rPr lang="en-US" sz="6700" dirty="0">
                <a:solidFill>
                  <a:srgbClr val="FFFFFF"/>
                </a:solidFill>
                <a:latin typeface="HK Grotesk Medium"/>
              </a:rPr>
              <a:t>DIAGRAM</a:t>
            </a:r>
          </a:p>
        </p:txBody>
      </p:sp>
    </p:spTree>
    <p:extLst>
      <p:ext uri="{BB962C8B-B14F-4D97-AF65-F5344CB8AC3E}">
        <p14:creationId xmlns:p14="http://schemas.microsoft.com/office/powerpoint/2010/main" val="254139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6278" y="782929"/>
            <a:ext cx="664844" cy="664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6278" y="8926293"/>
            <a:ext cx="664844" cy="664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26878" y="782929"/>
            <a:ext cx="664844" cy="6640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26878" y="8926293"/>
            <a:ext cx="664844" cy="66401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5400000">
            <a:off x="6041286" y="4980607"/>
            <a:ext cx="6205430" cy="325785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-5400000">
            <a:off x="6154924" y="5085336"/>
            <a:ext cx="5978152" cy="116328"/>
            <a:chOff x="0" y="0"/>
            <a:chExt cx="26628604" cy="518160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26615904" cy="505460"/>
            </a:xfrm>
            <a:custGeom>
              <a:avLst/>
              <a:gdLst/>
              <a:ahLst/>
              <a:cxnLst/>
              <a:rect l="l" t="t" r="r" b="b"/>
              <a:pathLst>
                <a:path w="26615904" h="505460">
                  <a:moveTo>
                    <a:pt x="252730" y="0"/>
                  </a:moveTo>
                  <a:lnTo>
                    <a:pt x="26363175" y="0"/>
                  </a:lnTo>
                  <a:cubicBezTo>
                    <a:pt x="26502875" y="0"/>
                    <a:pt x="26615904" y="113030"/>
                    <a:pt x="26615904" y="252730"/>
                  </a:cubicBezTo>
                  <a:cubicBezTo>
                    <a:pt x="26615904" y="392430"/>
                    <a:pt x="26502875" y="505460"/>
                    <a:pt x="26363175" y="505460"/>
                  </a:cubicBezTo>
                  <a:lnTo>
                    <a:pt x="252730" y="505460"/>
                  </a:lnTo>
                  <a:cubicBezTo>
                    <a:pt x="113030" y="505460"/>
                    <a:pt x="0" y="392430"/>
                    <a:pt x="0" y="252730"/>
                  </a:cubicBezTo>
                  <a:cubicBezTo>
                    <a:pt x="0" y="113030"/>
                    <a:pt x="113030" y="0"/>
                    <a:pt x="252730" y="0"/>
                  </a:cubicBezTo>
                  <a:close/>
                </a:path>
              </a:pathLst>
            </a:custGeom>
            <a:solidFill>
              <a:srgbClr val="419F65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127705" y="4343016"/>
            <a:ext cx="6816233" cy="1723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457200" algn="ctr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</a:rPr>
              <a:t>Users can acquire maps of any place having satellite images.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</a:rPr>
              <a:t> 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HK Grotesk Light" panose="020B0604020202020204" charset="0"/>
            </a:endParaRPr>
          </a:p>
          <a:p>
            <a:pPr marL="457200" lvl="0" indent="-457200" algn="ctr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</a:rPr>
              <a:t>The system can generate desired maps for every satellite image.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</a:rPr>
              <a:t> 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HK Grotesk Light" panose="020B060402020202020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86061" y="4133761"/>
            <a:ext cx="8795028" cy="2180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sz="6100" dirty="0">
                <a:solidFill>
                  <a:schemeClr val="bg1"/>
                </a:solidFill>
                <a:latin typeface="HK Grotesk Medium"/>
              </a:rPr>
              <a:t>FUNCTIONAL REQUIREMENTS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3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5400000">
            <a:off x="5842602" y="4781921"/>
            <a:ext cx="6582982" cy="345606"/>
          </a:xfrm>
          <a:prstGeom prst="rect">
            <a:avLst/>
          </a:prstGeom>
        </p:spPr>
      </p:pic>
      <p:grpSp>
        <p:nvGrpSpPr>
          <p:cNvPr id="14" name="Group 7"/>
          <p:cNvGrpSpPr/>
          <p:nvPr/>
        </p:nvGrpSpPr>
        <p:grpSpPr>
          <a:xfrm rot="-5400000">
            <a:off x="5973775" y="4904186"/>
            <a:ext cx="6341876" cy="114903"/>
            <a:chOff x="0" y="0"/>
            <a:chExt cx="26628604" cy="518160"/>
          </a:xfrm>
        </p:grpSpPr>
        <p:sp>
          <p:nvSpPr>
            <p:cNvPr id="15" name="Freeform 8"/>
            <p:cNvSpPr/>
            <p:nvPr/>
          </p:nvSpPr>
          <p:spPr>
            <a:xfrm>
              <a:off x="6350" y="6350"/>
              <a:ext cx="26615904" cy="505460"/>
            </a:xfrm>
            <a:custGeom>
              <a:avLst/>
              <a:gdLst/>
              <a:ahLst/>
              <a:cxnLst/>
              <a:rect l="l" t="t" r="r" b="b"/>
              <a:pathLst>
                <a:path w="26615904" h="505460">
                  <a:moveTo>
                    <a:pt x="252730" y="0"/>
                  </a:moveTo>
                  <a:lnTo>
                    <a:pt x="26363175" y="0"/>
                  </a:lnTo>
                  <a:cubicBezTo>
                    <a:pt x="26502875" y="0"/>
                    <a:pt x="26615904" y="113030"/>
                    <a:pt x="26615904" y="252730"/>
                  </a:cubicBezTo>
                  <a:cubicBezTo>
                    <a:pt x="26615904" y="392430"/>
                    <a:pt x="26502875" y="505460"/>
                    <a:pt x="26363175" y="505460"/>
                  </a:cubicBezTo>
                  <a:lnTo>
                    <a:pt x="252730" y="505460"/>
                  </a:lnTo>
                  <a:cubicBezTo>
                    <a:pt x="113030" y="505460"/>
                    <a:pt x="0" y="392430"/>
                    <a:pt x="0" y="252730"/>
                  </a:cubicBezTo>
                  <a:cubicBezTo>
                    <a:pt x="0" y="113030"/>
                    <a:pt x="113030" y="0"/>
                    <a:pt x="252730" y="0"/>
                  </a:cubicBezTo>
                  <a:close/>
                </a:path>
              </a:pathLst>
            </a:custGeom>
            <a:solidFill>
              <a:srgbClr val="419F65"/>
            </a:solidFill>
          </p:spPr>
        </p:sp>
      </p:grpSp>
      <p:grpSp>
        <p:nvGrpSpPr>
          <p:cNvPr id="16" name="Group 7"/>
          <p:cNvGrpSpPr/>
          <p:nvPr/>
        </p:nvGrpSpPr>
        <p:grpSpPr>
          <a:xfrm rot="-5400000">
            <a:off x="5973777" y="4904186"/>
            <a:ext cx="6341876" cy="114903"/>
            <a:chOff x="0" y="0"/>
            <a:chExt cx="26628604" cy="518160"/>
          </a:xfrm>
        </p:grpSpPr>
        <p:sp>
          <p:nvSpPr>
            <p:cNvPr id="17" name="Freeform 8"/>
            <p:cNvSpPr/>
            <p:nvPr/>
          </p:nvSpPr>
          <p:spPr>
            <a:xfrm>
              <a:off x="6350" y="6350"/>
              <a:ext cx="26615904" cy="505460"/>
            </a:xfrm>
            <a:custGeom>
              <a:avLst/>
              <a:gdLst/>
              <a:ahLst/>
              <a:cxnLst/>
              <a:rect l="l" t="t" r="r" b="b"/>
              <a:pathLst>
                <a:path w="26615904" h="505460">
                  <a:moveTo>
                    <a:pt x="252730" y="0"/>
                  </a:moveTo>
                  <a:lnTo>
                    <a:pt x="26363175" y="0"/>
                  </a:lnTo>
                  <a:cubicBezTo>
                    <a:pt x="26502875" y="0"/>
                    <a:pt x="26615904" y="113030"/>
                    <a:pt x="26615904" y="252730"/>
                  </a:cubicBezTo>
                  <a:cubicBezTo>
                    <a:pt x="26615904" y="392430"/>
                    <a:pt x="26502875" y="505460"/>
                    <a:pt x="26363175" y="505460"/>
                  </a:cubicBezTo>
                  <a:lnTo>
                    <a:pt x="252730" y="505460"/>
                  </a:lnTo>
                  <a:cubicBezTo>
                    <a:pt x="113030" y="505460"/>
                    <a:pt x="0" y="392430"/>
                    <a:pt x="0" y="252730"/>
                  </a:cubicBezTo>
                  <a:cubicBezTo>
                    <a:pt x="0" y="113030"/>
                    <a:pt x="113030" y="0"/>
                    <a:pt x="252730" y="0"/>
                  </a:cubicBezTo>
                  <a:close/>
                </a:path>
              </a:pathLst>
            </a:custGeom>
            <a:solidFill>
              <a:srgbClr val="419F65"/>
            </a:solidFill>
          </p:spPr>
        </p:sp>
      </p:grpSp>
    </p:spTree>
    <p:extLst>
      <p:ext uri="{BB962C8B-B14F-4D97-AF65-F5344CB8AC3E}">
        <p14:creationId xmlns:p14="http://schemas.microsoft.com/office/powerpoint/2010/main" val="3104862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2582</TotalTime>
  <Words>710</Words>
  <Application>Microsoft Office PowerPoint</Application>
  <PresentationFormat>Custom</PresentationFormat>
  <Paragraphs>92</Paragraphs>
  <Slides>26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HK Grotesk Medium</vt:lpstr>
      <vt:lpstr>Calibri Light</vt:lpstr>
      <vt:lpstr>Times New Roman</vt:lpstr>
      <vt:lpstr>Arial</vt:lpstr>
      <vt:lpstr>Calibri</vt:lpstr>
      <vt:lpstr>HK Grotesk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Charcoal and Green Dark Neomorphic Money Budgeting Marketing Video Presentation</dc:title>
  <dc:creator>Sandeep</dc:creator>
  <cp:lastModifiedBy>Sachi Kamat</cp:lastModifiedBy>
  <cp:revision>67</cp:revision>
  <dcterms:created xsi:type="dcterms:W3CDTF">2006-08-16T00:00:00Z</dcterms:created>
  <dcterms:modified xsi:type="dcterms:W3CDTF">2022-08-18T10:31:31Z</dcterms:modified>
  <dc:identifier>DAEWdxqErQ0</dc:identifier>
</cp:coreProperties>
</file>